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300" r:id="rId40"/>
    <p:sldId id="295" r:id="rId41"/>
    <p:sldId id="296" r:id="rId42"/>
    <p:sldId id="297" r:id="rId43"/>
    <p:sldId id="298" r:id="rId44"/>
    <p:sldId id="299" r:id="rId45"/>
    <p:sldId id="292" r:id="rId46"/>
    <p:sldId id="301" r:id="rId47"/>
    <p:sldId id="302"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inimized">
    <p:restoredLeft sz="16730" autoAdjust="0"/>
    <p:restoredTop sz="94660"/>
  </p:normalViewPr>
  <p:slideViewPr>
    <p:cSldViewPr snapToObjects="1">
      <p:cViewPr varScale="1">
        <p:scale>
          <a:sx n="96" d="100"/>
          <a:sy n="96" d="100"/>
        </p:scale>
        <p:origin x="-10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presProps" Target="pres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printerSettings" Target="printerSettings/printerSettings1.bin"/><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viewProps" Target="viewProp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63548-F7E8-D14E-820E-CD4A5E9BFDAD}" type="datetimeFigureOut">
              <a:rPr lang="en-US" smtClean="0"/>
              <a:pPr/>
              <a:t>3/18/10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8ADF68-3F3D-2A45-AC13-9A5BC60C73D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63548-F7E8-D14E-820E-CD4A5E9BFDAD}" type="datetimeFigureOut">
              <a:rPr lang="en-US" smtClean="0"/>
              <a:pPr/>
              <a:t>3/18/10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ADF68-3F3D-2A45-AC13-9A5BC60C73D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3" Type="http://schemas.openxmlformats.org/officeDocument/2006/relationships/image" Target="../media/image25.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3" Type="http://schemas.openxmlformats.org/officeDocument/2006/relationships/image" Target="../media/image27.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3" Type="http://schemas.openxmlformats.org/officeDocument/2006/relationships/image" Target="../media/image28.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3" Type="http://schemas.openxmlformats.org/officeDocument/2006/relationships/image" Target="../media/image33.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4.jpeg"/><Relationship Id="rId3" Type="http://schemas.openxmlformats.org/officeDocument/2006/relationships/image" Target="../media/image35.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6.jpeg"/><Relationship Id="rId3" Type="http://schemas.openxmlformats.org/officeDocument/2006/relationships/image" Target="../media/image37.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8.jpeg"/><Relationship Id="rId3" Type="http://schemas.openxmlformats.org/officeDocument/2006/relationships/image" Target="../media/image39.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8.jpeg"/><Relationship Id="rId3" Type="http://schemas.openxmlformats.org/officeDocument/2006/relationships/image" Target="../media/image39.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1.jpeg"/><Relationship Id="rId3" Type="http://schemas.openxmlformats.org/officeDocument/2006/relationships/image" Target="../media/image42.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3.jpeg"/><Relationship Id="rId3" Type="http://schemas.openxmlformats.org/officeDocument/2006/relationships/image" Target="../media/image4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5.jpeg"/><Relationship Id="rId3" Type="http://schemas.openxmlformats.org/officeDocument/2006/relationships/image" Target="../media/image46.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47.jpeg"/><Relationship Id="rId3" Type="http://schemas.openxmlformats.org/officeDocument/2006/relationships/image" Target="../media/image4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9.jpeg"/><Relationship Id="rId3" Type="http://schemas.openxmlformats.org/officeDocument/2006/relationships/image" Target="../media/image50.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51.jpeg"/><Relationship Id="rId3" Type="http://schemas.openxmlformats.org/officeDocument/2006/relationships/image" Target="../media/image52.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53.jpeg"/><Relationship Id="rId3" Type="http://schemas.openxmlformats.org/officeDocument/2006/relationships/image" Target="../media/image54.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5.jpeg"/><Relationship Id="rId3" Type="http://schemas.openxmlformats.org/officeDocument/2006/relationships/image" Target="../media/image56.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57.jpeg"/><Relationship Id="rId3" Type="http://schemas.openxmlformats.org/officeDocument/2006/relationships/image" Target="../media/image5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www.ucmp.berkeley.edu/geology/tecall1_4.avi" TargetMode="External"/><Relationship Id="rId3" Type="http://schemas.openxmlformats.org/officeDocument/2006/relationships/image" Target="../media/image59.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60.jpeg"/><Relationship Id="rId3" Type="http://schemas.openxmlformats.org/officeDocument/2006/relationships/image" Target="../media/image6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62.jpeg"/><Relationship Id="rId3" Type="http://schemas.openxmlformats.org/officeDocument/2006/relationships/image" Target="../media/image6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a:t>
            </a:r>
            <a:r>
              <a:rPr lang="en-US" dirty="0" smtClean="0"/>
              <a:t>patite</a:t>
            </a:r>
            <a:endParaRPr lang="en-US" dirty="0"/>
          </a:p>
        </p:txBody>
      </p:sp>
      <p:pic>
        <p:nvPicPr>
          <p:cNvPr id="5" name="Picture 4" descr="images-3.jpg"/>
          <p:cNvPicPr>
            <a:picLocks noChangeAspect="1"/>
          </p:cNvPicPr>
          <p:nvPr/>
        </p:nvPicPr>
        <p:blipFill>
          <a:blip r:embed="rId2"/>
          <a:stretch>
            <a:fillRect/>
          </a:stretch>
        </p:blipFill>
        <p:spPr>
          <a:xfrm>
            <a:off x="3352800" y="1618128"/>
            <a:ext cx="2671762" cy="2008844"/>
          </a:xfrm>
          <a:prstGeom prst="rect">
            <a:avLst/>
          </a:prstGeom>
        </p:spPr>
      </p:pic>
      <p:sp>
        <p:nvSpPr>
          <p:cNvPr id="6" name="TextBox 5"/>
          <p:cNvSpPr txBox="1"/>
          <p:nvPr/>
        </p:nvSpPr>
        <p:spPr>
          <a:xfrm>
            <a:off x="3352800" y="4692134"/>
            <a:ext cx="2954655" cy="923330"/>
          </a:xfrm>
          <a:prstGeom prst="rect">
            <a:avLst/>
          </a:prstGeom>
          <a:noFill/>
        </p:spPr>
        <p:txBody>
          <a:bodyPr wrap="none" rtlCol="0">
            <a:spAutoFit/>
          </a:bodyPr>
          <a:lstStyle/>
          <a:p>
            <a:r>
              <a:rPr lang="en-US" dirty="0" smtClean="0"/>
              <a:t>Mineral many different colors </a:t>
            </a:r>
          </a:p>
          <a:p>
            <a:r>
              <a:rPr lang="en-US" dirty="0" err="1" smtClean="0"/>
              <a:t>Mohs</a:t>
            </a:r>
            <a:r>
              <a:rPr lang="en-US" dirty="0" smtClean="0"/>
              <a:t> 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Galena</a:t>
            </a:r>
            <a:endParaRPr lang="en-US" dirty="0"/>
          </a:p>
        </p:txBody>
      </p:sp>
      <p:sp>
        <p:nvSpPr>
          <p:cNvPr id="3" name="TextBox 2"/>
          <p:cNvSpPr txBox="1"/>
          <p:nvPr/>
        </p:nvSpPr>
        <p:spPr>
          <a:xfrm>
            <a:off x="3406360" y="3962400"/>
            <a:ext cx="2026479" cy="1754327"/>
          </a:xfrm>
          <a:prstGeom prst="rect">
            <a:avLst/>
          </a:prstGeom>
          <a:noFill/>
        </p:spPr>
        <p:txBody>
          <a:bodyPr wrap="none" rtlCol="0">
            <a:spAutoFit/>
          </a:bodyPr>
          <a:lstStyle/>
          <a:p>
            <a:r>
              <a:rPr lang="en-US" dirty="0" err="1" smtClean="0"/>
              <a:t>Mohs</a:t>
            </a:r>
            <a:r>
              <a:rPr lang="en-US" dirty="0" smtClean="0"/>
              <a:t> 2</a:t>
            </a:r>
          </a:p>
          <a:p>
            <a:r>
              <a:rPr lang="en-US" dirty="0" smtClean="0"/>
              <a:t>Cleavage easy cubic</a:t>
            </a:r>
          </a:p>
          <a:p>
            <a:r>
              <a:rPr lang="en-US" dirty="0" err="1" smtClean="0"/>
              <a:t>Nonreact</a:t>
            </a:r>
            <a:endParaRPr lang="en-US" dirty="0" smtClean="0"/>
          </a:p>
          <a:p>
            <a:r>
              <a:rPr lang="en-US" dirty="0" smtClean="0"/>
              <a:t>Very heavy </a:t>
            </a:r>
          </a:p>
          <a:p>
            <a:r>
              <a:rPr lang="en-US" dirty="0" smtClean="0"/>
              <a:t>Streak white</a:t>
            </a:r>
          </a:p>
          <a:p>
            <a:r>
              <a:rPr lang="en-US" dirty="0" smtClean="0"/>
              <a:t>Mineral</a:t>
            </a:r>
            <a:endParaRPr lang="en-US" dirty="0"/>
          </a:p>
        </p:txBody>
      </p:sp>
      <p:pic>
        <p:nvPicPr>
          <p:cNvPr id="4" name="Picture 3" descr="images-3.jpg"/>
          <p:cNvPicPr>
            <a:picLocks noChangeAspect="1"/>
          </p:cNvPicPr>
          <p:nvPr/>
        </p:nvPicPr>
        <p:blipFill>
          <a:blip r:embed="rId2"/>
          <a:stretch>
            <a:fillRect/>
          </a:stretch>
        </p:blipFill>
        <p:spPr>
          <a:xfrm>
            <a:off x="3406360" y="1417638"/>
            <a:ext cx="2495438" cy="2330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Garnet Schist</a:t>
            </a:r>
            <a:endParaRPr lang="en-US" dirty="0"/>
          </a:p>
        </p:txBody>
      </p:sp>
      <p:sp>
        <p:nvSpPr>
          <p:cNvPr id="4" name="TextBox 3"/>
          <p:cNvSpPr txBox="1"/>
          <p:nvPr/>
        </p:nvSpPr>
        <p:spPr>
          <a:xfrm>
            <a:off x="3810000" y="4126468"/>
            <a:ext cx="1460443" cy="369332"/>
          </a:xfrm>
          <a:prstGeom prst="rect">
            <a:avLst/>
          </a:prstGeom>
          <a:noFill/>
        </p:spPr>
        <p:txBody>
          <a:bodyPr wrap="none" rtlCol="0">
            <a:spAutoFit/>
          </a:bodyPr>
          <a:lstStyle/>
          <a:p>
            <a:r>
              <a:rPr lang="en-US" dirty="0" smtClean="0"/>
              <a:t>Metamorphic</a:t>
            </a:r>
            <a:endParaRPr lang="en-US" dirty="0"/>
          </a:p>
        </p:txBody>
      </p:sp>
      <p:pic>
        <p:nvPicPr>
          <p:cNvPr id="5" name="Picture 4" descr="images-4.jpg"/>
          <p:cNvPicPr>
            <a:picLocks noChangeAspect="1"/>
          </p:cNvPicPr>
          <p:nvPr/>
        </p:nvPicPr>
        <p:blipFill>
          <a:blip r:embed="rId2"/>
          <a:stretch>
            <a:fillRect/>
          </a:stretch>
        </p:blipFill>
        <p:spPr>
          <a:xfrm>
            <a:off x="3124200" y="1417638"/>
            <a:ext cx="2800350" cy="23642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Gneiss</a:t>
            </a:r>
            <a:endParaRPr lang="en-US" dirty="0"/>
          </a:p>
        </p:txBody>
      </p:sp>
      <p:sp>
        <p:nvSpPr>
          <p:cNvPr id="3" name="TextBox 2"/>
          <p:cNvSpPr txBox="1"/>
          <p:nvPr/>
        </p:nvSpPr>
        <p:spPr>
          <a:xfrm>
            <a:off x="3352800" y="3995677"/>
            <a:ext cx="3200400" cy="2862323"/>
          </a:xfrm>
          <a:prstGeom prst="rect">
            <a:avLst/>
          </a:prstGeom>
          <a:noFill/>
        </p:spPr>
        <p:txBody>
          <a:bodyPr wrap="square" rtlCol="0">
            <a:spAutoFit/>
          </a:bodyPr>
          <a:lstStyle/>
          <a:p>
            <a:r>
              <a:rPr lang="en-US" dirty="0" err="1" smtClean="0"/>
              <a:t>Mohs</a:t>
            </a:r>
            <a:r>
              <a:rPr lang="en-US" dirty="0" smtClean="0"/>
              <a:t> 6</a:t>
            </a:r>
          </a:p>
          <a:p>
            <a:r>
              <a:rPr lang="en-US" dirty="0" smtClean="0"/>
              <a:t>Metamorphic</a:t>
            </a:r>
          </a:p>
          <a:p>
            <a:r>
              <a:rPr lang="en-US" dirty="0" smtClean="0"/>
              <a:t>Color Gray Pink</a:t>
            </a:r>
          </a:p>
          <a:p>
            <a:r>
              <a:rPr lang="en-US" dirty="0" smtClean="0"/>
              <a:t>Looks like layered Cake</a:t>
            </a:r>
          </a:p>
          <a:p>
            <a:r>
              <a:rPr lang="en-US" dirty="0" err="1" smtClean="0"/>
              <a:t>nonreact</a:t>
            </a:r>
            <a:endParaRPr lang="en-US" dirty="0" smtClean="0"/>
          </a:p>
          <a:p>
            <a:endParaRPr lang="en-US" dirty="0" smtClean="0"/>
          </a:p>
          <a:p>
            <a:endParaRPr lang="en-US" dirty="0" smtClean="0"/>
          </a:p>
          <a:p>
            <a:endParaRPr lang="en-US" dirty="0" smtClean="0"/>
          </a:p>
          <a:p>
            <a:r>
              <a:rPr lang="en-US" dirty="0" smtClean="0"/>
              <a:t>  </a:t>
            </a:r>
          </a:p>
          <a:p>
            <a:endParaRPr lang="en-US" dirty="0" smtClean="0"/>
          </a:p>
        </p:txBody>
      </p:sp>
      <p:pic>
        <p:nvPicPr>
          <p:cNvPr id="4" name="Picture 3" descr="images-3.jpg"/>
          <p:cNvPicPr>
            <a:picLocks noChangeAspect="1"/>
          </p:cNvPicPr>
          <p:nvPr/>
        </p:nvPicPr>
        <p:blipFill>
          <a:blip r:embed="rId2"/>
          <a:stretch>
            <a:fillRect/>
          </a:stretch>
        </p:blipFill>
        <p:spPr>
          <a:xfrm>
            <a:off x="3352800" y="1374775"/>
            <a:ext cx="2895600" cy="26505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Granite</a:t>
            </a:r>
            <a:endParaRPr lang="en-US" dirty="0"/>
          </a:p>
        </p:txBody>
      </p:sp>
      <p:sp>
        <p:nvSpPr>
          <p:cNvPr id="3" name="TextBox 2"/>
          <p:cNvSpPr txBox="1"/>
          <p:nvPr/>
        </p:nvSpPr>
        <p:spPr>
          <a:xfrm>
            <a:off x="3581400" y="3886200"/>
            <a:ext cx="2241081" cy="1477328"/>
          </a:xfrm>
          <a:prstGeom prst="rect">
            <a:avLst/>
          </a:prstGeom>
          <a:noFill/>
        </p:spPr>
        <p:txBody>
          <a:bodyPr wrap="none" rtlCol="0">
            <a:spAutoFit/>
          </a:bodyPr>
          <a:lstStyle/>
          <a:p>
            <a:r>
              <a:rPr lang="en-US" dirty="0" err="1" smtClean="0"/>
              <a:t>Mohs</a:t>
            </a:r>
            <a:r>
              <a:rPr lang="en-US" dirty="0" smtClean="0"/>
              <a:t> 6</a:t>
            </a:r>
          </a:p>
          <a:p>
            <a:r>
              <a:rPr lang="en-US" dirty="0" smtClean="0"/>
              <a:t>Color Gray White Pink</a:t>
            </a:r>
          </a:p>
          <a:p>
            <a:r>
              <a:rPr lang="en-US" dirty="0" smtClean="0"/>
              <a:t>Igneous</a:t>
            </a:r>
          </a:p>
          <a:p>
            <a:r>
              <a:rPr lang="en-US" dirty="0" smtClean="0"/>
              <a:t>Course grain</a:t>
            </a:r>
          </a:p>
          <a:p>
            <a:endParaRPr lang="en-US" dirty="0"/>
          </a:p>
        </p:txBody>
      </p:sp>
      <p:pic>
        <p:nvPicPr>
          <p:cNvPr id="4" name="Picture 3" descr="images-4.jpg"/>
          <p:cNvPicPr>
            <a:picLocks noChangeAspect="1"/>
          </p:cNvPicPr>
          <p:nvPr/>
        </p:nvPicPr>
        <p:blipFill>
          <a:blip r:embed="rId2"/>
          <a:stretch>
            <a:fillRect/>
          </a:stretch>
        </p:blipFill>
        <p:spPr>
          <a:xfrm>
            <a:off x="2990381" y="1457324"/>
            <a:ext cx="2832100" cy="2124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Graphite</a:t>
            </a:r>
            <a:endParaRPr lang="en-US" dirty="0"/>
          </a:p>
        </p:txBody>
      </p:sp>
      <p:sp>
        <p:nvSpPr>
          <p:cNvPr id="3" name="TextBox 2"/>
          <p:cNvSpPr txBox="1"/>
          <p:nvPr/>
        </p:nvSpPr>
        <p:spPr>
          <a:xfrm>
            <a:off x="3810000" y="3886200"/>
            <a:ext cx="2256748" cy="1754327"/>
          </a:xfrm>
          <a:prstGeom prst="rect">
            <a:avLst/>
          </a:prstGeom>
          <a:noFill/>
        </p:spPr>
        <p:txBody>
          <a:bodyPr wrap="none" rtlCol="0">
            <a:spAutoFit/>
          </a:bodyPr>
          <a:lstStyle/>
          <a:p>
            <a:r>
              <a:rPr lang="en-US" dirty="0" err="1" smtClean="0"/>
              <a:t>Mohs</a:t>
            </a:r>
            <a:r>
              <a:rPr lang="en-US" dirty="0" smtClean="0"/>
              <a:t> 1-2</a:t>
            </a:r>
          </a:p>
          <a:p>
            <a:r>
              <a:rPr lang="en-US" dirty="0" smtClean="0"/>
              <a:t>Mineral</a:t>
            </a:r>
          </a:p>
          <a:p>
            <a:r>
              <a:rPr lang="en-US" dirty="0" smtClean="0"/>
              <a:t>Cleavage 1 Directional</a:t>
            </a:r>
          </a:p>
          <a:p>
            <a:r>
              <a:rPr lang="en-US" dirty="0" smtClean="0"/>
              <a:t>Fracture uneven</a:t>
            </a:r>
          </a:p>
          <a:p>
            <a:r>
              <a:rPr lang="en-US" dirty="0" smtClean="0"/>
              <a:t>Color Black silvery </a:t>
            </a:r>
          </a:p>
          <a:p>
            <a:r>
              <a:rPr lang="en-US" dirty="0" smtClean="0"/>
              <a:t>Used in pencils</a:t>
            </a:r>
            <a:endParaRPr lang="en-US" dirty="0"/>
          </a:p>
        </p:txBody>
      </p:sp>
      <p:pic>
        <p:nvPicPr>
          <p:cNvPr id="5" name="Picture 4" descr="images-3.jpg"/>
          <p:cNvPicPr>
            <a:picLocks noChangeAspect="1"/>
          </p:cNvPicPr>
          <p:nvPr/>
        </p:nvPicPr>
        <p:blipFill>
          <a:blip r:embed="rId2"/>
          <a:stretch>
            <a:fillRect/>
          </a:stretch>
        </p:blipFill>
        <p:spPr>
          <a:xfrm>
            <a:off x="2916346" y="1417638"/>
            <a:ext cx="3150402" cy="2368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Gypsum</a:t>
            </a:r>
            <a:endParaRPr lang="en-US" dirty="0"/>
          </a:p>
        </p:txBody>
      </p:sp>
      <p:sp>
        <p:nvSpPr>
          <p:cNvPr id="3" name="TextBox 2"/>
          <p:cNvSpPr txBox="1"/>
          <p:nvPr/>
        </p:nvSpPr>
        <p:spPr>
          <a:xfrm>
            <a:off x="3156543" y="4114800"/>
            <a:ext cx="2678513" cy="2031325"/>
          </a:xfrm>
          <a:prstGeom prst="rect">
            <a:avLst/>
          </a:prstGeom>
          <a:noFill/>
        </p:spPr>
        <p:txBody>
          <a:bodyPr wrap="none" rtlCol="0">
            <a:spAutoFit/>
          </a:bodyPr>
          <a:lstStyle/>
          <a:p>
            <a:r>
              <a:rPr lang="en-US" dirty="0" err="1" smtClean="0"/>
              <a:t>Mohs</a:t>
            </a:r>
            <a:r>
              <a:rPr lang="en-US" dirty="0" smtClean="0"/>
              <a:t> 2</a:t>
            </a:r>
          </a:p>
          <a:p>
            <a:r>
              <a:rPr lang="en-US" dirty="0" smtClean="0"/>
              <a:t>Mineral</a:t>
            </a:r>
          </a:p>
          <a:p>
            <a:r>
              <a:rPr lang="en-US" dirty="0" smtClean="0"/>
              <a:t>Cleavage </a:t>
            </a:r>
            <a:r>
              <a:rPr lang="en-US" dirty="0"/>
              <a:t>2</a:t>
            </a:r>
            <a:r>
              <a:rPr lang="en-US" dirty="0" smtClean="0"/>
              <a:t> plains 1 perfect</a:t>
            </a:r>
          </a:p>
          <a:p>
            <a:r>
              <a:rPr lang="en-US" dirty="0" smtClean="0"/>
              <a:t>Color Colorless/white</a:t>
            </a:r>
          </a:p>
          <a:p>
            <a:r>
              <a:rPr lang="en-US" dirty="0" err="1" smtClean="0"/>
              <a:t>Nonreact</a:t>
            </a:r>
            <a:r>
              <a:rPr lang="en-US" dirty="0" smtClean="0"/>
              <a:t> </a:t>
            </a:r>
          </a:p>
          <a:p>
            <a:r>
              <a:rPr lang="en-US" dirty="0" smtClean="0"/>
              <a:t>Streak White</a:t>
            </a:r>
          </a:p>
          <a:p>
            <a:endParaRPr lang="en-US" dirty="0"/>
          </a:p>
        </p:txBody>
      </p:sp>
      <p:pic>
        <p:nvPicPr>
          <p:cNvPr id="4" name="Picture 3" descr="images-4.jpg"/>
          <p:cNvPicPr>
            <a:picLocks noChangeAspect="1"/>
          </p:cNvPicPr>
          <p:nvPr/>
        </p:nvPicPr>
        <p:blipFill>
          <a:blip r:embed="rId2"/>
          <a:stretch>
            <a:fillRect/>
          </a:stretch>
        </p:blipFill>
        <p:spPr>
          <a:xfrm>
            <a:off x="3156543" y="1290638"/>
            <a:ext cx="3024103" cy="28241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Halite</a:t>
            </a:r>
            <a:endParaRPr lang="en-US" dirty="0"/>
          </a:p>
        </p:txBody>
      </p:sp>
      <p:sp>
        <p:nvSpPr>
          <p:cNvPr id="3" name="TextBox 2"/>
          <p:cNvSpPr txBox="1"/>
          <p:nvPr/>
        </p:nvSpPr>
        <p:spPr>
          <a:xfrm>
            <a:off x="3201310" y="3886200"/>
            <a:ext cx="2256748" cy="2308324"/>
          </a:xfrm>
          <a:prstGeom prst="rect">
            <a:avLst/>
          </a:prstGeom>
          <a:noFill/>
        </p:spPr>
        <p:txBody>
          <a:bodyPr wrap="none" rtlCol="0">
            <a:spAutoFit/>
          </a:bodyPr>
          <a:lstStyle/>
          <a:p>
            <a:r>
              <a:rPr lang="en-US" dirty="0" err="1" smtClean="0"/>
              <a:t>Mohs</a:t>
            </a:r>
            <a:r>
              <a:rPr lang="en-US" dirty="0" smtClean="0"/>
              <a:t> 2-2.5</a:t>
            </a:r>
          </a:p>
          <a:p>
            <a:r>
              <a:rPr lang="en-US" dirty="0" smtClean="0"/>
              <a:t>Mineral</a:t>
            </a:r>
          </a:p>
          <a:p>
            <a:r>
              <a:rPr lang="en-US" dirty="0" smtClean="0"/>
              <a:t>Cleavage 3 Directional</a:t>
            </a:r>
          </a:p>
          <a:p>
            <a:r>
              <a:rPr lang="en-US" dirty="0" smtClean="0"/>
              <a:t>Fracture uneven</a:t>
            </a:r>
          </a:p>
          <a:p>
            <a:r>
              <a:rPr lang="en-US" dirty="0" smtClean="0"/>
              <a:t>Color clear/white</a:t>
            </a:r>
          </a:p>
          <a:p>
            <a:r>
              <a:rPr lang="en-US" dirty="0" smtClean="0"/>
              <a:t>Cube shaped</a:t>
            </a:r>
          </a:p>
          <a:p>
            <a:r>
              <a:rPr lang="en-US" dirty="0" err="1" smtClean="0"/>
              <a:t>Nonreact</a:t>
            </a:r>
            <a:endParaRPr lang="en-US" dirty="0" smtClean="0"/>
          </a:p>
          <a:p>
            <a:r>
              <a:rPr lang="en-US" dirty="0" smtClean="0"/>
              <a:t>Streak white</a:t>
            </a:r>
            <a:endParaRPr lang="en-US" dirty="0"/>
          </a:p>
        </p:txBody>
      </p:sp>
      <p:pic>
        <p:nvPicPr>
          <p:cNvPr id="4" name="Picture 3" descr="images-3.jpg"/>
          <p:cNvPicPr>
            <a:picLocks noChangeAspect="1"/>
          </p:cNvPicPr>
          <p:nvPr/>
        </p:nvPicPr>
        <p:blipFill>
          <a:blip r:embed="rId2"/>
          <a:stretch>
            <a:fillRect/>
          </a:stretch>
        </p:blipFill>
        <p:spPr>
          <a:xfrm>
            <a:off x="3201310" y="1417638"/>
            <a:ext cx="2560638" cy="24047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Hematite</a:t>
            </a:r>
            <a:endParaRPr lang="en-US" dirty="0"/>
          </a:p>
        </p:txBody>
      </p:sp>
      <p:sp>
        <p:nvSpPr>
          <p:cNvPr id="3" name="TextBox 2"/>
          <p:cNvSpPr txBox="1"/>
          <p:nvPr/>
        </p:nvSpPr>
        <p:spPr>
          <a:xfrm>
            <a:off x="3733800" y="3733800"/>
            <a:ext cx="2221694" cy="2308324"/>
          </a:xfrm>
          <a:prstGeom prst="rect">
            <a:avLst/>
          </a:prstGeom>
          <a:noFill/>
        </p:spPr>
        <p:txBody>
          <a:bodyPr wrap="none" rtlCol="0">
            <a:spAutoFit/>
          </a:bodyPr>
          <a:lstStyle/>
          <a:p>
            <a:r>
              <a:rPr lang="en-US" dirty="0" err="1" smtClean="0"/>
              <a:t>Mohs</a:t>
            </a:r>
            <a:r>
              <a:rPr lang="en-US" dirty="0" smtClean="0"/>
              <a:t> 5-6</a:t>
            </a:r>
          </a:p>
          <a:p>
            <a:r>
              <a:rPr lang="en-US" dirty="0" smtClean="0"/>
              <a:t>Mineral</a:t>
            </a:r>
          </a:p>
          <a:p>
            <a:r>
              <a:rPr lang="en-US" dirty="0" smtClean="0"/>
              <a:t>Cleavage None</a:t>
            </a:r>
          </a:p>
          <a:p>
            <a:r>
              <a:rPr lang="en-US" dirty="0" smtClean="0"/>
              <a:t>Fracture uneven</a:t>
            </a:r>
          </a:p>
          <a:p>
            <a:r>
              <a:rPr lang="en-US" dirty="0" smtClean="0"/>
              <a:t>Color steel/ gray</a:t>
            </a:r>
          </a:p>
          <a:p>
            <a:r>
              <a:rPr lang="en-US" dirty="0" err="1" smtClean="0"/>
              <a:t>Nonreact</a:t>
            </a:r>
            <a:endParaRPr lang="en-US" dirty="0" smtClean="0"/>
          </a:p>
          <a:p>
            <a:r>
              <a:rPr lang="en-US" dirty="0" smtClean="0"/>
              <a:t>Magnetic</a:t>
            </a:r>
          </a:p>
          <a:p>
            <a:r>
              <a:rPr lang="en-US" dirty="0" smtClean="0"/>
              <a:t>Streak reddish/brown</a:t>
            </a:r>
            <a:endParaRPr lang="en-US" dirty="0"/>
          </a:p>
        </p:txBody>
      </p:sp>
      <p:pic>
        <p:nvPicPr>
          <p:cNvPr id="4" name="Picture 3" descr="images-4.jpg"/>
          <p:cNvPicPr>
            <a:picLocks noChangeAspect="1"/>
          </p:cNvPicPr>
          <p:nvPr/>
        </p:nvPicPr>
        <p:blipFill>
          <a:blip r:embed="rId2"/>
          <a:stretch>
            <a:fillRect/>
          </a:stretch>
        </p:blipFill>
        <p:spPr>
          <a:xfrm>
            <a:off x="3505200" y="1417638"/>
            <a:ext cx="2904279" cy="22082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Kaolinite</a:t>
            </a:r>
            <a:endParaRPr lang="en-US" dirty="0"/>
          </a:p>
        </p:txBody>
      </p:sp>
      <p:sp>
        <p:nvSpPr>
          <p:cNvPr id="3" name="TextBox 2"/>
          <p:cNvSpPr txBox="1"/>
          <p:nvPr/>
        </p:nvSpPr>
        <p:spPr>
          <a:xfrm>
            <a:off x="3101828" y="3657600"/>
            <a:ext cx="2787943" cy="2031325"/>
          </a:xfrm>
          <a:prstGeom prst="rect">
            <a:avLst/>
          </a:prstGeom>
          <a:noFill/>
        </p:spPr>
        <p:txBody>
          <a:bodyPr wrap="none" rtlCol="0">
            <a:spAutoFit/>
          </a:bodyPr>
          <a:lstStyle/>
          <a:p>
            <a:r>
              <a:rPr lang="en-US" dirty="0" err="1" smtClean="0"/>
              <a:t>Mohs</a:t>
            </a:r>
            <a:r>
              <a:rPr lang="en-US" dirty="0" smtClean="0"/>
              <a:t> 2-2.5</a:t>
            </a:r>
          </a:p>
          <a:p>
            <a:r>
              <a:rPr lang="en-US" dirty="0" smtClean="0"/>
              <a:t>Mineral</a:t>
            </a:r>
          </a:p>
          <a:p>
            <a:r>
              <a:rPr lang="en-US" dirty="0" smtClean="0"/>
              <a:t>Cleavage none</a:t>
            </a:r>
          </a:p>
          <a:p>
            <a:r>
              <a:rPr lang="en-US" dirty="0" smtClean="0"/>
              <a:t>Fracture uneven</a:t>
            </a:r>
          </a:p>
          <a:p>
            <a:r>
              <a:rPr lang="en-US" dirty="0" smtClean="0"/>
              <a:t>Color White</a:t>
            </a:r>
          </a:p>
          <a:p>
            <a:r>
              <a:rPr lang="en-US" dirty="0" smtClean="0"/>
              <a:t>Many layers bumpy powder</a:t>
            </a:r>
          </a:p>
          <a:p>
            <a:r>
              <a:rPr lang="en-US" dirty="0" err="1" smtClean="0"/>
              <a:t>nonreact</a:t>
            </a:r>
            <a:endParaRPr lang="en-US" dirty="0"/>
          </a:p>
        </p:txBody>
      </p:sp>
      <p:pic>
        <p:nvPicPr>
          <p:cNvPr id="4" name="Picture 3" descr="images-3.jpg"/>
          <p:cNvPicPr>
            <a:picLocks noChangeAspect="1"/>
          </p:cNvPicPr>
          <p:nvPr/>
        </p:nvPicPr>
        <p:blipFill>
          <a:blip r:embed="rId2"/>
          <a:stretch>
            <a:fillRect/>
          </a:stretch>
        </p:blipFill>
        <p:spPr>
          <a:xfrm>
            <a:off x="2723238" y="1282700"/>
            <a:ext cx="3166533" cy="237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Limestone</a:t>
            </a:r>
            <a:endParaRPr lang="en-US" dirty="0"/>
          </a:p>
        </p:txBody>
      </p:sp>
      <p:sp>
        <p:nvSpPr>
          <p:cNvPr id="3" name="TextBox 2"/>
          <p:cNvSpPr txBox="1"/>
          <p:nvPr/>
        </p:nvSpPr>
        <p:spPr>
          <a:xfrm>
            <a:off x="3793496" y="3771036"/>
            <a:ext cx="1861808" cy="1754327"/>
          </a:xfrm>
          <a:prstGeom prst="rect">
            <a:avLst/>
          </a:prstGeom>
          <a:noFill/>
        </p:spPr>
        <p:txBody>
          <a:bodyPr wrap="none" rtlCol="0">
            <a:spAutoFit/>
          </a:bodyPr>
          <a:lstStyle/>
          <a:p>
            <a:r>
              <a:rPr lang="en-US" dirty="0" err="1" smtClean="0"/>
              <a:t>Mohs</a:t>
            </a:r>
            <a:r>
              <a:rPr lang="en-US" dirty="0" smtClean="0"/>
              <a:t> 4</a:t>
            </a:r>
          </a:p>
          <a:p>
            <a:r>
              <a:rPr lang="en-US" dirty="0" smtClean="0"/>
              <a:t>Sedimentary</a:t>
            </a:r>
          </a:p>
          <a:p>
            <a:r>
              <a:rPr lang="en-US" dirty="0" smtClean="0"/>
              <a:t>White gray yellow</a:t>
            </a:r>
          </a:p>
          <a:p>
            <a:r>
              <a:rPr lang="en-US" dirty="0" smtClean="0"/>
              <a:t>Fossils/shells</a:t>
            </a:r>
          </a:p>
          <a:p>
            <a:r>
              <a:rPr lang="en-US" dirty="0" smtClean="0"/>
              <a:t>Reacts</a:t>
            </a:r>
          </a:p>
          <a:p>
            <a:endParaRPr lang="en-US" dirty="0"/>
          </a:p>
        </p:txBody>
      </p:sp>
      <p:pic>
        <p:nvPicPr>
          <p:cNvPr id="4" name="Picture 3" descr="images-4.jpg"/>
          <p:cNvPicPr>
            <a:picLocks noChangeAspect="1"/>
          </p:cNvPicPr>
          <p:nvPr/>
        </p:nvPicPr>
        <p:blipFill>
          <a:blip r:embed="rId2"/>
          <a:stretch>
            <a:fillRect/>
          </a:stretch>
        </p:blipFill>
        <p:spPr>
          <a:xfrm>
            <a:off x="3200400" y="1417638"/>
            <a:ext cx="2729476" cy="1952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Basalt</a:t>
            </a:r>
            <a:endParaRPr lang="en-US" dirty="0"/>
          </a:p>
        </p:txBody>
      </p:sp>
      <p:pic>
        <p:nvPicPr>
          <p:cNvPr id="3" name="Picture 2" descr="images-4.jpg"/>
          <p:cNvPicPr>
            <a:picLocks noChangeAspect="1"/>
          </p:cNvPicPr>
          <p:nvPr/>
        </p:nvPicPr>
        <p:blipFill>
          <a:blip r:embed="rId2"/>
          <a:stretch>
            <a:fillRect/>
          </a:stretch>
        </p:blipFill>
        <p:spPr>
          <a:xfrm>
            <a:off x="3200400" y="2362200"/>
            <a:ext cx="3014466" cy="2063750"/>
          </a:xfrm>
          <a:prstGeom prst="rect">
            <a:avLst/>
          </a:prstGeom>
        </p:spPr>
      </p:pic>
      <p:sp>
        <p:nvSpPr>
          <p:cNvPr id="4" name="TextBox 3"/>
          <p:cNvSpPr txBox="1"/>
          <p:nvPr/>
        </p:nvSpPr>
        <p:spPr>
          <a:xfrm>
            <a:off x="3200400" y="4872335"/>
            <a:ext cx="2436184" cy="1477328"/>
          </a:xfrm>
          <a:prstGeom prst="rect">
            <a:avLst/>
          </a:prstGeom>
          <a:noFill/>
        </p:spPr>
        <p:txBody>
          <a:bodyPr wrap="none" rtlCol="0">
            <a:spAutoFit/>
          </a:bodyPr>
          <a:lstStyle/>
          <a:p>
            <a:r>
              <a:rPr lang="en-US" dirty="0" err="1" smtClean="0"/>
              <a:t>Mohs</a:t>
            </a:r>
            <a:r>
              <a:rPr lang="en-US" dirty="0" smtClean="0"/>
              <a:t> 2</a:t>
            </a:r>
          </a:p>
          <a:p>
            <a:r>
              <a:rPr lang="en-US" dirty="0" smtClean="0"/>
              <a:t>Igneous</a:t>
            </a:r>
          </a:p>
          <a:p>
            <a:r>
              <a:rPr lang="en-US" dirty="0" smtClean="0"/>
              <a:t>Dark/Black </a:t>
            </a:r>
          </a:p>
          <a:p>
            <a:r>
              <a:rPr lang="en-US" dirty="0" smtClean="0"/>
              <a:t>Fine grained sponge like</a:t>
            </a:r>
          </a:p>
          <a:p>
            <a:r>
              <a:rPr lang="en-US" dirty="0" smtClean="0"/>
              <a:t>Volcanic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Marble</a:t>
            </a:r>
            <a:endParaRPr lang="en-US" dirty="0"/>
          </a:p>
        </p:txBody>
      </p:sp>
      <p:sp>
        <p:nvSpPr>
          <p:cNvPr id="3" name="TextBox 2"/>
          <p:cNvSpPr txBox="1"/>
          <p:nvPr/>
        </p:nvSpPr>
        <p:spPr>
          <a:xfrm>
            <a:off x="3515874" y="3657600"/>
            <a:ext cx="2752000" cy="1477328"/>
          </a:xfrm>
          <a:prstGeom prst="rect">
            <a:avLst/>
          </a:prstGeom>
          <a:noFill/>
        </p:spPr>
        <p:txBody>
          <a:bodyPr wrap="none" rtlCol="0">
            <a:spAutoFit/>
          </a:bodyPr>
          <a:lstStyle/>
          <a:p>
            <a:r>
              <a:rPr lang="en-US" dirty="0" err="1" smtClean="0"/>
              <a:t>Mohs</a:t>
            </a:r>
            <a:r>
              <a:rPr lang="en-US" dirty="0" smtClean="0"/>
              <a:t> 4-5</a:t>
            </a:r>
          </a:p>
          <a:p>
            <a:r>
              <a:rPr lang="en-US" dirty="0" smtClean="0"/>
              <a:t>Metamorphic</a:t>
            </a:r>
          </a:p>
          <a:p>
            <a:r>
              <a:rPr lang="en-US" dirty="0" smtClean="0"/>
              <a:t>Color many different</a:t>
            </a:r>
          </a:p>
          <a:p>
            <a:r>
              <a:rPr lang="en-US" dirty="0" smtClean="0"/>
              <a:t>Shiny crystallized limestone </a:t>
            </a:r>
          </a:p>
          <a:p>
            <a:endParaRPr lang="en-US" dirty="0"/>
          </a:p>
        </p:txBody>
      </p:sp>
      <p:pic>
        <p:nvPicPr>
          <p:cNvPr id="4" name="Picture 3" descr="images-3.jpg"/>
          <p:cNvPicPr>
            <a:picLocks noChangeAspect="1"/>
          </p:cNvPicPr>
          <p:nvPr/>
        </p:nvPicPr>
        <p:blipFill>
          <a:blip r:embed="rId2"/>
          <a:stretch>
            <a:fillRect/>
          </a:stretch>
        </p:blipFill>
        <p:spPr>
          <a:xfrm>
            <a:off x="3200400" y="1417638"/>
            <a:ext cx="2434991" cy="20526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Mica</a:t>
            </a:r>
            <a:endParaRPr lang="en-US" dirty="0"/>
          </a:p>
        </p:txBody>
      </p:sp>
      <p:sp>
        <p:nvSpPr>
          <p:cNvPr id="3" name="TextBox 2"/>
          <p:cNvSpPr txBox="1"/>
          <p:nvPr/>
        </p:nvSpPr>
        <p:spPr>
          <a:xfrm>
            <a:off x="3702693" y="3581400"/>
            <a:ext cx="1738614" cy="2031325"/>
          </a:xfrm>
          <a:prstGeom prst="rect">
            <a:avLst/>
          </a:prstGeom>
          <a:noFill/>
        </p:spPr>
        <p:txBody>
          <a:bodyPr wrap="none" rtlCol="0">
            <a:spAutoFit/>
          </a:bodyPr>
          <a:lstStyle/>
          <a:p>
            <a:r>
              <a:rPr lang="en-US" dirty="0" err="1" smtClean="0"/>
              <a:t>Mohs</a:t>
            </a:r>
            <a:r>
              <a:rPr lang="en-US" dirty="0" smtClean="0"/>
              <a:t> 2.5-3.0</a:t>
            </a:r>
          </a:p>
          <a:p>
            <a:r>
              <a:rPr lang="en-US" dirty="0" smtClean="0"/>
              <a:t>Mineral</a:t>
            </a:r>
          </a:p>
          <a:p>
            <a:r>
              <a:rPr lang="en-US" dirty="0" smtClean="0"/>
              <a:t>Cleavage perfect</a:t>
            </a:r>
          </a:p>
          <a:p>
            <a:r>
              <a:rPr lang="en-US" dirty="0" smtClean="0"/>
              <a:t>Fracture even</a:t>
            </a:r>
          </a:p>
          <a:p>
            <a:r>
              <a:rPr lang="en-US" dirty="0" smtClean="0"/>
              <a:t>Color Brown</a:t>
            </a:r>
          </a:p>
          <a:p>
            <a:r>
              <a:rPr lang="en-US" dirty="0" smtClean="0"/>
              <a:t>No bumps</a:t>
            </a:r>
          </a:p>
          <a:p>
            <a:r>
              <a:rPr lang="en-US" dirty="0" smtClean="0"/>
              <a:t>Shiny</a:t>
            </a:r>
            <a:endParaRPr lang="en-US" dirty="0"/>
          </a:p>
        </p:txBody>
      </p:sp>
      <p:pic>
        <p:nvPicPr>
          <p:cNvPr id="4" name="Picture 3" descr="images-4.jpg"/>
          <p:cNvPicPr>
            <a:picLocks noChangeAspect="1"/>
          </p:cNvPicPr>
          <p:nvPr/>
        </p:nvPicPr>
        <p:blipFill>
          <a:blip r:embed="rId2"/>
          <a:stretch>
            <a:fillRect/>
          </a:stretch>
        </p:blipFill>
        <p:spPr>
          <a:xfrm>
            <a:off x="3352800" y="1330324"/>
            <a:ext cx="2993698" cy="2251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Obsidian</a:t>
            </a:r>
            <a:endParaRPr lang="en-US" dirty="0"/>
          </a:p>
        </p:txBody>
      </p:sp>
      <p:sp>
        <p:nvSpPr>
          <p:cNvPr id="3" name="TextBox 2"/>
          <p:cNvSpPr txBox="1"/>
          <p:nvPr/>
        </p:nvSpPr>
        <p:spPr>
          <a:xfrm>
            <a:off x="4343400" y="4038600"/>
            <a:ext cx="1637174" cy="1754327"/>
          </a:xfrm>
          <a:prstGeom prst="rect">
            <a:avLst/>
          </a:prstGeom>
          <a:noFill/>
        </p:spPr>
        <p:txBody>
          <a:bodyPr wrap="none" rtlCol="0">
            <a:spAutoFit/>
          </a:bodyPr>
          <a:lstStyle/>
          <a:p>
            <a:r>
              <a:rPr lang="en-US" dirty="0" err="1" smtClean="0"/>
              <a:t>Mohs</a:t>
            </a:r>
            <a:r>
              <a:rPr lang="en-US" dirty="0" smtClean="0"/>
              <a:t> 5.5</a:t>
            </a:r>
          </a:p>
          <a:p>
            <a:r>
              <a:rPr lang="en-US" dirty="0" smtClean="0"/>
              <a:t>Igneous</a:t>
            </a:r>
          </a:p>
          <a:p>
            <a:r>
              <a:rPr lang="en-US" dirty="0" smtClean="0"/>
              <a:t>Cleavage none</a:t>
            </a:r>
          </a:p>
          <a:p>
            <a:r>
              <a:rPr lang="en-US" dirty="0" smtClean="0"/>
              <a:t>Fracture jagged</a:t>
            </a:r>
          </a:p>
          <a:p>
            <a:r>
              <a:rPr lang="en-US" dirty="0" smtClean="0"/>
              <a:t>Dark /Black </a:t>
            </a:r>
          </a:p>
          <a:p>
            <a:r>
              <a:rPr lang="en-US" dirty="0" smtClean="0"/>
              <a:t>Glass Like</a:t>
            </a:r>
            <a:endParaRPr lang="en-US" dirty="0"/>
          </a:p>
        </p:txBody>
      </p:sp>
      <p:pic>
        <p:nvPicPr>
          <p:cNvPr id="4" name="Picture 3" descr="images-3.jpg"/>
          <p:cNvPicPr>
            <a:picLocks noChangeAspect="1"/>
          </p:cNvPicPr>
          <p:nvPr/>
        </p:nvPicPr>
        <p:blipFill>
          <a:blip r:embed="rId2"/>
          <a:stretch>
            <a:fillRect/>
          </a:stretch>
        </p:blipFill>
        <p:spPr>
          <a:xfrm>
            <a:off x="2925415" y="1417638"/>
            <a:ext cx="3055159" cy="2297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Pumice</a:t>
            </a:r>
            <a:endParaRPr lang="en-US" dirty="0"/>
          </a:p>
        </p:txBody>
      </p:sp>
      <p:sp>
        <p:nvSpPr>
          <p:cNvPr id="3" name="TextBox 2"/>
          <p:cNvSpPr txBox="1"/>
          <p:nvPr/>
        </p:nvSpPr>
        <p:spPr>
          <a:xfrm>
            <a:off x="3344741" y="3962400"/>
            <a:ext cx="2454518" cy="1477328"/>
          </a:xfrm>
          <a:prstGeom prst="rect">
            <a:avLst/>
          </a:prstGeom>
          <a:noFill/>
        </p:spPr>
        <p:txBody>
          <a:bodyPr wrap="none" rtlCol="0">
            <a:spAutoFit/>
          </a:bodyPr>
          <a:lstStyle/>
          <a:p>
            <a:r>
              <a:rPr lang="en-US" dirty="0" err="1" smtClean="0"/>
              <a:t>Mohs</a:t>
            </a:r>
            <a:r>
              <a:rPr lang="en-US" dirty="0" smtClean="0"/>
              <a:t> 6</a:t>
            </a:r>
          </a:p>
          <a:p>
            <a:r>
              <a:rPr lang="en-US" dirty="0" smtClean="0"/>
              <a:t>Igneous</a:t>
            </a:r>
          </a:p>
          <a:p>
            <a:r>
              <a:rPr lang="en-US" dirty="0" smtClean="0"/>
              <a:t>Color Tan/Brown</a:t>
            </a:r>
          </a:p>
          <a:p>
            <a:r>
              <a:rPr lang="en-US" dirty="0" smtClean="0"/>
              <a:t>Light weight many holes</a:t>
            </a:r>
          </a:p>
          <a:p>
            <a:r>
              <a:rPr lang="en-US" dirty="0" smtClean="0"/>
              <a:t>Floats on water</a:t>
            </a:r>
            <a:endParaRPr lang="en-US" dirty="0"/>
          </a:p>
        </p:txBody>
      </p:sp>
      <p:pic>
        <p:nvPicPr>
          <p:cNvPr id="4" name="Picture 3" descr="images-4.jpg"/>
          <p:cNvPicPr>
            <a:picLocks noChangeAspect="1"/>
          </p:cNvPicPr>
          <p:nvPr/>
        </p:nvPicPr>
        <p:blipFill>
          <a:blip r:embed="rId2"/>
          <a:stretch>
            <a:fillRect/>
          </a:stretch>
        </p:blipFill>
        <p:spPr>
          <a:xfrm>
            <a:off x="2971800" y="1417637"/>
            <a:ext cx="2827459" cy="25987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Pyrite</a:t>
            </a:r>
            <a:endParaRPr lang="en-US" dirty="0"/>
          </a:p>
        </p:txBody>
      </p:sp>
      <p:sp>
        <p:nvSpPr>
          <p:cNvPr id="3" name="TextBox 2"/>
          <p:cNvSpPr txBox="1"/>
          <p:nvPr/>
        </p:nvSpPr>
        <p:spPr>
          <a:xfrm>
            <a:off x="3607332" y="3833336"/>
            <a:ext cx="1776936" cy="1477328"/>
          </a:xfrm>
          <a:prstGeom prst="rect">
            <a:avLst/>
          </a:prstGeom>
          <a:noFill/>
        </p:spPr>
        <p:txBody>
          <a:bodyPr wrap="none" rtlCol="0">
            <a:spAutoFit/>
          </a:bodyPr>
          <a:lstStyle/>
          <a:p>
            <a:r>
              <a:rPr lang="en-US" dirty="0" err="1" smtClean="0"/>
              <a:t>Mohs</a:t>
            </a:r>
            <a:r>
              <a:rPr lang="en-US" dirty="0" smtClean="0"/>
              <a:t> 6-6.5</a:t>
            </a:r>
          </a:p>
          <a:p>
            <a:r>
              <a:rPr lang="en-US" dirty="0" smtClean="0"/>
              <a:t>Mineral</a:t>
            </a:r>
          </a:p>
          <a:p>
            <a:r>
              <a:rPr lang="en-US" dirty="0" smtClean="0"/>
              <a:t>Fracture cubed</a:t>
            </a:r>
          </a:p>
          <a:p>
            <a:r>
              <a:rPr lang="en-US" dirty="0" smtClean="0"/>
              <a:t>Color Gold/Silver</a:t>
            </a:r>
          </a:p>
          <a:p>
            <a:endParaRPr lang="en-US" dirty="0"/>
          </a:p>
        </p:txBody>
      </p:sp>
      <p:pic>
        <p:nvPicPr>
          <p:cNvPr id="4" name="Picture 3" descr="images-4.jpg"/>
          <p:cNvPicPr>
            <a:picLocks noChangeAspect="1"/>
          </p:cNvPicPr>
          <p:nvPr/>
        </p:nvPicPr>
        <p:blipFill>
          <a:blip r:embed="rId2"/>
          <a:stretch>
            <a:fillRect/>
          </a:stretch>
        </p:blipFill>
        <p:spPr>
          <a:xfrm>
            <a:off x="1604962" y="1616075"/>
            <a:ext cx="2712605" cy="2217260"/>
          </a:xfrm>
          <a:prstGeom prst="rect">
            <a:avLst/>
          </a:prstGeom>
        </p:spPr>
      </p:pic>
      <p:pic>
        <p:nvPicPr>
          <p:cNvPr id="5" name="Picture 4" descr="images-3.jpg"/>
          <p:cNvPicPr>
            <a:picLocks noChangeAspect="1"/>
          </p:cNvPicPr>
          <p:nvPr/>
        </p:nvPicPr>
        <p:blipFill>
          <a:blip r:embed="rId3"/>
          <a:stretch>
            <a:fillRect/>
          </a:stretch>
        </p:blipFill>
        <p:spPr>
          <a:xfrm>
            <a:off x="5100637" y="1597024"/>
            <a:ext cx="2974063" cy="22363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Quartz</a:t>
            </a:r>
            <a:endParaRPr lang="en-US" dirty="0"/>
          </a:p>
        </p:txBody>
      </p:sp>
      <p:sp>
        <p:nvSpPr>
          <p:cNvPr id="3" name="TextBox 2"/>
          <p:cNvSpPr txBox="1"/>
          <p:nvPr/>
        </p:nvSpPr>
        <p:spPr>
          <a:xfrm>
            <a:off x="3874183" y="3733800"/>
            <a:ext cx="1395634" cy="1754327"/>
          </a:xfrm>
          <a:prstGeom prst="rect">
            <a:avLst/>
          </a:prstGeom>
          <a:noFill/>
        </p:spPr>
        <p:txBody>
          <a:bodyPr wrap="none" rtlCol="0">
            <a:spAutoFit/>
          </a:bodyPr>
          <a:lstStyle/>
          <a:p>
            <a:r>
              <a:rPr lang="en-US" dirty="0" smtClean="0"/>
              <a:t>Mohs 7</a:t>
            </a:r>
          </a:p>
          <a:p>
            <a:r>
              <a:rPr lang="en-US" dirty="0" smtClean="0"/>
              <a:t>Mineral</a:t>
            </a:r>
          </a:p>
          <a:p>
            <a:r>
              <a:rPr lang="en-US" dirty="0" smtClean="0"/>
              <a:t>Color Milky</a:t>
            </a:r>
          </a:p>
          <a:p>
            <a:r>
              <a:rPr lang="en-US" dirty="0" smtClean="0"/>
              <a:t>Etched faces</a:t>
            </a:r>
          </a:p>
          <a:p>
            <a:r>
              <a:rPr lang="en-US" dirty="0" smtClean="0"/>
              <a:t>Crystals</a:t>
            </a:r>
          </a:p>
          <a:p>
            <a:r>
              <a:rPr lang="en-US" dirty="0" smtClean="0"/>
              <a:t>Streak White </a:t>
            </a:r>
            <a:endParaRPr lang="en-US" dirty="0"/>
          </a:p>
        </p:txBody>
      </p:sp>
      <p:pic>
        <p:nvPicPr>
          <p:cNvPr id="4" name="Picture 3" descr="images-3.jpg"/>
          <p:cNvPicPr>
            <a:picLocks noChangeAspect="1"/>
          </p:cNvPicPr>
          <p:nvPr/>
        </p:nvPicPr>
        <p:blipFill>
          <a:blip r:embed="rId2"/>
          <a:stretch>
            <a:fillRect/>
          </a:stretch>
        </p:blipFill>
        <p:spPr>
          <a:xfrm>
            <a:off x="1574799" y="1585913"/>
            <a:ext cx="2002267" cy="2147886"/>
          </a:xfrm>
          <a:prstGeom prst="rect">
            <a:avLst/>
          </a:prstGeom>
        </p:spPr>
      </p:pic>
      <p:pic>
        <p:nvPicPr>
          <p:cNvPr id="5" name="Picture 4" descr="images-4.jpg"/>
          <p:cNvPicPr>
            <a:picLocks noChangeAspect="1"/>
          </p:cNvPicPr>
          <p:nvPr/>
        </p:nvPicPr>
        <p:blipFill>
          <a:blip r:embed="rId3"/>
          <a:stretch>
            <a:fillRect/>
          </a:stretch>
        </p:blipFill>
        <p:spPr>
          <a:xfrm>
            <a:off x="5269817" y="1687512"/>
            <a:ext cx="2734584" cy="20462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Quartzite</a:t>
            </a:r>
            <a:endParaRPr lang="en-US" dirty="0"/>
          </a:p>
        </p:txBody>
      </p:sp>
      <p:sp>
        <p:nvSpPr>
          <p:cNvPr id="5" name="TextBox 4"/>
          <p:cNvSpPr txBox="1"/>
          <p:nvPr/>
        </p:nvSpPr>
        <p:spPr>
          <a:xfrm>
            <a:off x="3505200" y="4267200"/>
            <a:ext cx="2492990" cy="923330"/>
          </a:xfrm>
          <a:prstGeom prst="rect">
            <a:avLst/>
          </a:prstGeom>
          <a:noFill/>
        </p:spPr>
        <p:txBody>
          <a:bodyPr wrap="none" rtlCol="0">
            <a:spAutoFit/>
          </a:bodyPr>
          <a:lstStyle/>
          <a:p>
            <a:r>
              <a:rPr lang="en-US" dirty="0" err="1" smtClean="0"/>
              <a:t>Mohs</a:t>
            </a:r>
            <a:r>
              <a:rPr lang="en-US" dirty="0" smtClean="0"/>
              <a:t> 7</a:t>
            </a:r>
          </a:p>
          <a:p>
            <a:r>
              <a:rPr lang="en-US" dirty="0" smtClean="0"/>
              <a:t>Metamorphic</a:t>
            </a:r>
          </a:p>
          <a:p>
            <a:r>
              <a:rPr lang="en-US" dirty="0" smtClean="0"/>
              <a:t>Feels like grinds of sand</a:t>
            </a:r>
          </a:p>
        </p:txBody>
      </p:sp>
      <p:pic>
        <p:nvPicPr>
          <p:cNvPr id="6" name="Picture 5" descr="images-3.jpg"/>
          <p:cNvPicPr>
            <a:picLocks noChangeAspect="1"/>
          </p:cNvPicPr>
          <p:nvPr/>
        </p:nvPicPr>
        <p:blipFill>
          <a:blip r:embed="rId2"/>
          <a:stretch>
            <a:fillRect/>
          </a:stretch>
        </p:blipFill>
        <p:spPr>
          <a:xfrm>
            <a:off x="3200400" y="1822450"/>
            <a:ext cx="3251518" cy="2444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Sandstone</a:t>
            </a:r>
            <a:endParaRPr lang="en-US" dirty="0"/>
          </a:p>
        </p:txBody>
      </p:sp>
      <p:sp>
        <p:nvSpPr>
          <p:cNvPr id="3" name="TextBox 2"/>
          <p:cNvSpPr txBox="1"/>
          <p:nvPr/>
        </p:nvSpPr>
        <p:spPr>
          <a:xfrm>
            <a:off x="3733800" y="4311134"/>
            <a:ext cx="2397862" cy="646331"/>
          </a:xfrm>
          <a:prstGeom prst="rect">
            <a:avLst/>
          </a:prstGeom>
          <a:noFill/>
        </p:spPr>
        <p:txBody>
          <a:bodyPr wrap="none" rtlCol="0">
            <a:spAutoFit/>
          </a:bodyPr>
          <a:lstStyle/>
          <a:p>
            <a:r>
              <a:rPr lang="en-US" dirty="0" smtClean="0"/>
              <a:t>Feels like grinds of sand</a:t>
            </a:r>
          </a:p>
          <a:p>
            <a:r>
              <a:rPr lang="en-US" dirty="0" smtClean="0"/>
              <a:t>Color Red</a:t>
            </a:r>
            <a:endParaRPr lang="en-US" dirty="0"/>
          </a:p>
        </p:txBody>
      </p:sp>
      <p:pic>
        <p:nvPicPr>
          <p:cNvPr id="4" name="Picture 3" descr="images-11.jpg"/>
          <p:cNvPicPr>
            <a:picLocks noChangeAspect="1"/>
          </p:cNvPicPr>
          <p:nvPr/>
        </p:nvPicPr>
        <p:blipFill>
          <a:blip r:embed="rId2"/>
          <a:stretch>
            <a:fillRect/>
          </a:stretch>
        </p:blipFill>
        <p:spPr>
          <a:xfrm>
            <a:off x="1269144" y="1892300"/>
            <a:ext cx="2464656" cy="1612900"/>
          </a:xfrm>
          <a:prstGeom prst="rect">
            <a:avLst/>
          </a:prstGeom>
        </p:spPr>
      </p:pic>
      <p:pic>
        <p:nvPicPr>
          <p:cNvPr id="5" name="Picture 4" descr="images-3.jpg"/>
          <p:cNvPicPr>
            <a:picLocks noChangeAspect="1"/>
          </p:cNvPicPr>
          <p:nvPr/>
        </p:nvPicPr>
        <p:blipFill>
          <a:blip r:embed="rId3"/>
          <a:stretch>
            <a:fillRect/>
          </a:stretch>
        </p:blipFill>
        <p:spPr>
          <a:xfrm>
            <a:off x="5287112" y="1892300"/>
            <a:ext cx="2256688" cy="16967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Schist</a:t>
            </a:r>
            <a:endParaRPr lang="en-US" dirty="0"/>
          </a:p>
        </p:txBody>
      </p:sp>
      <p:sp>
        <p:nvSpPr>
          <p:cNvPr id="3" name="TextBox 2"/>
          <p:cNvSpPr txBox="1"/>
          <p:nvPr/>
        </p:nvSpPr>
        <p:spPr>
          <a:xfrm>
            <a:off x="3200400" y="4038600"/>
            <a:ext cx="2069872" cy="1200329"/>
          </a:xfrm>
          <a:prstGeom prst="rect">
            <a:avLst/>
          </a:prstGeom>
          <a:noFill/>
        </p:spPr>
        <p:txBody>
          <a:bodyPr wrap="none" rtlCol="0">
            <a:spAutoFit/>
          </a:bodyPr>
          <a:lstStyle/>
          <a:p>
            <a:r>
              <a:rPr lang="en-US" dirty="0" err="1" smtClean="0"/>
              <a:t>Mohs</a:t>
            </a:r>
            <a:r>
              <a:rPr lang="en-US" dirty="0" smtClean="0"/>
              <a:t> 4-5</a:t>
            </a:r>
          </a:p>
          <a:p>
            <a:r>
              <a:rPr lang="en-US" dirty="0" smtClean="0"/>
              <a:t>Metamorphic</a:t>
            </a:r>
          </a:p>
          <a:p>
            <a:r>
              <a:rPr lang="en-US" dirty="0" smtClean="0"/>
              <a:t>Color white/gray</a:t>
            </a:r>
          </a:p>
          <a:p>
            <a:r>
              <a:rPr lang="en-US" dirty="0" smtClean="0"/>
              <a:t>Chunky Tiny crystals</a:t>
            </a:r>
            <a:endParaRPr lang="en-US" dirty="0"/>
          </a:p>
        </p:txBody>
      </p:sp>
      <p:pic>
        <p:nvPicPr>
          <p:cNvPr id="4" name="Picture 3" descr="images-2.jpg"/>
          <p:cNvPicPr>
            <a:picLocks noChangeAspect="1"/>
          </p:cNvPicPr>
          <p:nvPr/>
        </p:nvPicPr>
        <p:blipFill>
          <a:blip r:embed="rId2"/>
          <a:stretch>
            <a:fillRect/>
          </a:stretch>
        </p:blipFill>
        <p:spPr>
          <a:xfrm>
            <a:off x="2971800" y="1676400"/>
            <a:ext cx="2793348" cy="21002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Scoria</a:t>
            </a:r>
            <a:endParaRPr lang="en-US" dirty="0"/>
          </a:p>
        </p:txBody>
      </p:sp>
      <p:sp>
        <p:nvSpPr>
          <p:cNvPr id="3" name="TextBox 2"/>
          <p:cNvSpPr txBox="1"/>
          <p:nvPr/>
        </p:nvSpPr>
        <p:spPr>
          <a:xfrm>
            <a:off x="3626485" y="4495800"/>
            <a:ext cx="1586229" cy="1200329"/>
          </a:xfrm>
          <a:prstGeom prst="rect">
            <a:avLst/>
          </a:prstGeom>
          <a:noFill/>
        </p:spPr>
        <p:txBody>
          <a:bodyPr wrap="none" rtlCol="0">
            <a:spAutoFit/>
          </a:bodyPr>
          <a:lstStyle/>
          <a:p>
            <a:r>
              <a:rPr lang="en-US" dirty="0" smtClean="0"/>
              <a:t>Igneous</a:t>
            </a:r>
          </a:p>
          <a:p>
            <a:r>
              <a:rPr lang="en-US" dirty="0" smtClean="0"/>
              <a:t>Color Dark</a:t>
            </a:r>
          </a:p>
          <a:p>
            <a:r>
              <a:rPr lang="en-US" dirty="0" smtClean="0"/>
              <a:t>Light Spongy</a:t>
            </a:r>
          </a:p>
          <a:p>
            <a:r>
              <a:rPr lang="en-US" dirty="0" smtClean="0"/>
              <a:t>Large Air Holes</a:t>
            </a:r>
            <a:endParaRPr lang="en-US" dirty="0"/>
          </a:p>
        </p:txBody>
      </p:sp>
      <p:pic>
        <p:nvPicPr>
          <p:cNvPr id="4" name="Picture 3" descr="images-3.jpg"/>
          <p:cNvPicPr>
            <a:picLocks noChangeAspect="1"/>
          </p:cNvPicPr>
          <p:nvPr/>
        </p:nvPicPr>
        <p:blipFill>
          <a:blip r:embed="rId2"/>
          <a:stretch>
            <a:fillRect/>
          </a:stretch>
        </p:blipFill>
        <p:spPr>
          <a:xfrm>
            <a:off x="3144836" y="1600200"/>
            <a:ext cx="3159125" cy="23752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Biotite</a:t>
            </a:r>
            <a:endParaRPr lang="en-US" dirty="0"/>
          </a:p>
        </p:txBody>
      </p:sp>
      <p:pic>
        <p:nvPicPr>
          <p:cNvPr id="3" name="Picture 2" descr="images-7.jpg"/>
          <p:cNvPicPr>
            <a:picLocks noChangeAspect="1"/>
          </p:cNvPicPr>
          <p:nvPr/>
        </p:nvPicPr>
        <p:blipFill>
          <a:blip r:embed="rId2"/>
          <a:stretch>
            <a:fillRect/>
          </a:stretch>
        </p:blipFill>
        <p:spPr>
          <a:xfrm>
            <a:off x="3200400" y="1905000"/>
            <a:ext cx="2939034" cy="2209800"/>
          </a:xfrm>
          <a:prstGeom prst="rect">
            <a:avLst/>
          </a:prstGeom>
        </p:spPr>
      </p:pic>
      <p:sp>
        <p:nvSpPr>
          <p:cNvPr id="4" name="TextBox 3"/>
          <p:cNvSpPr txBox="1"/>
          <p:nvPr/>
        </p:nvSpPr>
        <p:spPr>
          <a:xfrm>
            <a:off x="3200400" y="4114800"/>
            <a:ext cx="2567267" cy="2308324"/>
          </a:xfrm>
          <a:prstGeom prst="rect">
            <a:avLst/>
          </a:prstGeom>
          <a:noFill/>
        </p:spPr>
        <p:txBody>
          <a:bodyPr wrap="none" rtlCol="0">
            <a:spAutoFit/>
          </a:bodyPr>
          <a:lstStyle/>
          <a:p>
            <a:r>
              <a:rPr lang="en-US" dirty="0" err="1" smtClean="0"/>
              <a:t>Mohs</a:t>
            </a:r>
            <a:r>
              <a:rPr lang="en-US" dirty="0" smtClean="0"/>
              <a:t> 2.5</a:t>
            </a:r>
          </a:p>
          <a:p>
            <a:r>
              <a:rPr lang="en-US" dirty="0" smtClean="0"/>
              <a:t>Cleavage 1 directional</a:t>
            </a:r>
          </a:p>
          <a:p>
            <a:r>
              <a:rPr lang="en-US" dirty="0" smtClean="0"/>
              <a:t>Fracture uneven</a:t>
            </a:r>
          </a:p>
          <a:p>
            <a:r>
              <a:rPr lang="en-US" dirty="0" smtClean="0"/>
              <a:t>Color Black/Brown</a:t>
            </a:r>
          </a:p>
          <a:p>
            <a:r>
              <a:rPr lang="en-US" dirty="0" smtClean="0"/>
              <a:t>Looks Like candy uneaten</a:t>
            </a:r>
          </a:p>
          <a:p>
            <a:r>
              <a:rPr lang="en-US" dirty="0" smtClean="0"/>
              <a:t>Can be bent</a:t>
            </a:r>
          </a:p>
          <a:p>
            <a:r>
              <a:rPr lang="en-US" dirty="0" smtClean="0"/>
              <a:t>Igneous</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Shale</a:t>
            </a:r>
            <a:endParaRPr lang="en-US" dirty="0"/>
          </a:p>
        </p:txBody>
      </p:sp>
      <p:sp>
        <p:nvSpPr>
          <p:cNvPr id="3" name="TextBox 2"/>
          <p:cNvSpPr txBox="1"/>
          <p:nvPr/>
        </p:nvSpPr>
        <p:spPr>
          <a:xfrm>
            <a:off x="3734913" y="4200435"/>
            <a:ext cx="1369373" cy="1477328"/>
          </a:xfrm>
          <a:prstGeom prst="rect">
            <a:avLst/>
          </a:prstGeom>
          <a:noFill/>
        </p:spPr>
        <p:txBody>
          <a:bodyPr wrap="none" rtlCol="0">
            <a:spAutoFit/>
          </a:bodyPr>
          <a:lstStyle/>
          <a:p>
            <a:r>
              <a:rPr lang="en-US" dirty="0" err="1" smtClean="0"/>
              <a:t>Mohs</a:t>
            </a:r>
            <a:r>
              <a:rPr lang="en-US" dirty="0" smtClean="0"/>
              <a:t> 3</a:t>
            </a:r>
          </a:p>
          <a:p>
            <a:r>
              <a:rPr lang="en-US" dirty="0" smtClean="0"/>
              <a:t>Sedimentary</a:t>
            </a:r>
          </a:p>
          <a:p>
            <a:r>
              <a:rPr lang="en-US" dirty="0" smtClean="0"/>
              <a:t>Color Many</a:t>
            </a:r>
          </a:p>
          <a:p>
            <a:r>
              <a:rPr lang="en-US" dirty="0" smtClean="0"/>
              <a:t>Flat soft</a:t>
            </a:r>
          </a:p>
          <a:p>
            <a:endParaRPr lang="en-US" dirty="0"/>
          </a:p>
        </p:txBody>
      </p:sp>
      <p:pic>
        <p:nvPicPr>
          <p:cNvPr id="4" name="Picture 3" descr="images-3.jpg"/>
          <p:cNvPicPr>
            <a:picLocks noChangeAspect="1"/>
          </p:cNvPicPr>
          <p:nvPr/>
        </p:nvPicPr>
        <p:blipFill>
          <a:blip r:embed="rId2"/>
          <a:stretch>
            <a:fillRect/>
          </a:stretch>
        </p:blipFill>
        <p:spPr>
          <a:xfrm>
            <a:off x="1657349" y="1744662"/>
            <a:ext cx="2432435" cy="1836737"/>
          </a:xfrm>
          <a:prstGeom prst="rect">
            <a:avLst/>
          </a:prstGeom>
        </p:spPr>
      </p:pic>
      <p:pic>
        <p:nvPicPr>
          <p:cNvPr id="5" name="Picture 4" descr="images-2.jpg"/>
          <p:cNvPicPr>
            <a:picLocks noChangeAspect="1"/>
          </p:cNvPicPr>
          <p:nvPr/>
        </p:nvPicPr>
        <p:blipFill>
          <a:blip r:embed="rId3"/>
          <a:stretch>
            <a:fillRect/>
          </a:stretch>
        </p:blipFill>
        <p:spPr>
          <a:xfrm>
            <a:off x="5611813" y="1744662"/>
            <a:ext cx="2645146" cy="17510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Slate</a:t>
            </a:r>
            <a:endParaRPr lang="en-US" dirty="0"/>
          </a:p>
        </p:txBody>
      </p:sp>
      <p:sp>
        <p:nvSpPr>
          <p:cNvPr id="3" name="TextBox 2"/>
          <p:cNvSpPr txBox="1"/>
          <p:nvPr/>
        </p:nvSpPr>
        <p:spPr>
          <a:xfrm>
            <a:off x="3678854" y="3810000"/>
            <a:ext cx="1786291" cy="1754327"/>
          </a:xfrm>
          <a:prstGeom prst="rect">
            <a:avLst/>
          </a:prstGeom>
          <a:noFill/>
        </p:spPr>
        <p:txBody>
          <a:bodyPr wrap="none" rtlCol="0">
            <a:spAutoFit/>
          </a:bodyPr>
          <a:lstStyle/>
          <a:p>
            <a:r>
              <a:rPr lang="en-US" dirty="0" err="1" smtClean="0"/>
              <a:t>Mohs</a:t>
            </a:r>
            <a:r>
              <a:rPr lang="en-US" dirty="0" smtClean="0"/>
              <a:t> 2-2.5</a:t>
            </a:r>
          </a:p>
          <a:p>
            <a:r>
              <a:rPr lang="en-US" dirty="0" smtClean="0"/>
              <a:t>Metamorphic</a:t>
            </a:r>
          </a:p>
          <a:p>
            <a:r>
              <a:rPr lang="en-US" dirty="0" smtClean="0"/>
              <a:t>Flat</a:t>
            </a:r>
          </a:p>
          <a:p>
            <a:r>
              <a:rPr lang="en-US" dirty="0" smtClean="0"/>
              <a:t>Color Gray</a:t>
            </a:r>
          </a:p>
          <a:p>
            <a:r>
              <a:rPr lang="en-US" dirty="0" smtClean="0"/>
              <a:t>One layer</a:t>
            </a:r>
          </a:p>
          <a:p>
            <a:r>
              <a:rPr lang="en-US" dirty="0" smtClean="0"/>
              <a:t>Building Material</a:t>
            </a:r>
            <a:endParaRPr lang="en-US" dirty="0"/>
          </a:p>
        </p:txBody>
      </p:sp>
      <p:pic>
        <p:nvPicPr>
          <p:cNvPr id="4" name="Picture 3" descr="images-3.jpg"/>
          <p:cNvPicPr>
            <a:picLocks noChangeAspect="1"/>
          </p:cNvPicPr>
          <p:nvPr/>
        </p:nvPicPr>
        <p:blipFill>
          <a:blip r:embed="rId2"/>
          <a:stretch>
            <a:fillRect/>
          </a:stretch>
        </p:blipFill>
        <p:spPr>
          <a:xfrm>
            <a:off x="1573213" y="1631950"/>
            <a:ext cx="2384870" cy="1797050"/>
          </a:xfrm>
          <a:prstGeom prst="rect">
            <a:avLst/>
          </a:prstGeom>
        </p:spPr>
      </p:pic>
      <p:pic>
        <p:nvPicPr>
          <p:cNvPr id="5" name="Picture 4" descr="images-2.jpg"/>
          <p:cNvPicPr>
            <a:picLocks noChangeAspect="1"/>
          </p:cNvPicPr>
          <p:nvPr/>
        </p:nvPicPr>
        <p:blipFill>
          <a:blip r:embed="rId3"/>
          <a:stretch>
            <a:fillRect/>
          </a:stretch>
        </p:blipFill>
        <p:spPr>
          <a:xfrm>
            <a:off x="4953000" y="1631950"/>
            <a:ext cx="2533650" cy="190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Talus Slope</a:t>
            </a:r>
            <a:endParaRPr lang="en-US" dirty="0"/>
          </a:p>
        </p:txBody>
      </p:sp>
      <p:sp>
        <p:nvSpPr>
          <p:cNvPr id="3" name="TextBox 2"/>
          <p:cNvSpPr txBox="1"/>
          <p:nvPr/>
        </p:nvSpPr>
        <p:spPr>
          <a:xfrm>
            <a:off x="457200" y="4844534"/>
            <a:ext cx="8468985" cy="369332"/>
          </a:xfrm>
          <a:prstGeom prst="rect">
            <a:avLst/>
          </a:prstGeom>
          <a:noFill/>
        </p:spPr>
        <p:txBody>
          <a:bodyPr wrap="none" rtlCol="0">
            <a:spAutoFit/>
          </a:bodyPr>
          <a:lstStyle/>
          <a:p>
            <a:r>
              <a:rPr lang="en-US" dirty="0" smtClean="0"/>
              <a:t>An accumulation of broken rock that lies on a steep mountainside or at the base of a cliff </a:t>
            </a:r>
            <a:endParaRPr lang="en-US" dirty="0"/>
          </a:p>
        </p:txBody>
      </p:sp>
      <p:pic>
        <p:nvPicPr>
          <p:cNvPr id="4" name="Picture 3" descr="images-2.jpg"/>
          <p:cNvPicPr>
            <a:picLocks noChangeAspect="1"/>
          </p:cNvPicPr>
          <p:nvPr/>
        </p:nvPicPr>
        <p:blipFill>
          <a:blip r:embed="rId2"/>
          <a:stretch>
            <a:fillRect/>
          </a:stretch>
        </p:blipFill>
        <p:spPr>
          <a:xfrm>
            <a:off x="457200" y="2170112"/>
            <a:ext cx="2949806" cy="1944687"/>
          </a:xfrm>
          <a:prstGeom prst="rect">
            <a:avLst/>
          </a:prstGeom>
        </p:spPr>
      </p:pic>
      <p:pic>
        <p:nvPicPr>
          <p:cNvPr id="5" name="Picture 4" descr="images-3.jpg"/>
          <p:cNvPicPr>
            <a:picLocks noChangeAspect="1"/>
          </p:cNvPicPr>
          <p:nvPr/>
        </p:nvPicPr>
        <p:blipFill>
          <a:blip r:embed="rId3"/>
          <a:stretch>
            <a:fillRect/>
          </a:stretch>
        </p:blipFill>
        <p:spPr>
          <a:xfrm>
            <a:off x="5638800" y="1417638"/>
            <a:ext cx="2087562" cy="31190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Geyser</a:t>
            </a:r>
            <a:endParaRPr lang="en-US" dirty="0"/>
          </a:p>
        </p:txBody>
      </p:sp>
      <p:sp>
        <p:nvSpPr>
          <p:cNvPr id="3" name="TextBox 2"/>
          <p:cNvSpPr txBox="1"/>
          <p:nvPr/>
        </p:nvSpPr>
        <p:spPr>
          <a:xfrm>
            <a:off x="762000" y="5486400"/>
            <a:ext cx="7857139" cy="646331"/>
          </a:xfrm>
          <a:prstGeom prst="rect">
            <a:avLst/>
          </a:prstGeom>
          <a:noFill/>
        </p:spPr>
        <p:txBody>
          <a:bodyPr wrap="none" rtlCol="0">
            <a:spAutoFit/>
          </a:bodyPr>
          <a:lstStyle/>
          <a:p>
            <a:r>
              <a:rPr lang="en-US" dirty="0" smtClean="0"/>
              <a:t>Part of the water bursts into steam, and the change in pressure causes other parts</a:t>
            </a:r>
          </a:p>
          <a:p>
            <a:r>
              <a:rPr lang="en-US" dirty="0" smtClean="0"/>
              <a:t>Of the network to do the same</a:t>
            </a:r>
            <a:endParaRPr lang="en-US" dirty="0"/>
          </a:p>
        </p:txBody>
      </p:sp>
      <p:pic>
        <p:nvPicPr>
          <p:cNvPr id="4" name="Picture 3" descr="images-4.jpg"/>
          <p:cNvPicPr>
            <a:picLocks noChangeAspect="1"/>
          </p:cNvPicPr>
          <p:nvPr/>
        </p:nvPicPr>
        <p:blipFill>
          <a:blip r:embed="rId2"/>
          <a:stretch>
            <a:fillRect/>
          </a:stretch>
        </p:blipFill>
        <p:spPr>
          <a:xfrm>
            <a:off x="1090612" y="2281238"/>
            <a:ext cx="2185987" cy="2274848"/>
          </a:xfrm>
          <a:prstGeom prst="rect">
            <a:avLst/>
          </a:prstGeom>
        </p:spPr>
      </p:pic>
      <p:pic>
        <p:nvPicPr>
          <p:cNvPr id="5" name="Picture 4" descr="images-2.jpg"/>
          <p:cNvPicPr>
            <a:picLocks noChangeAspect="1"/>
          </p:cNvPicPr>
          <p:nvPr/>
        </p:nvPicPr>
        <p:blipFill>
          <a:blip r:embed="rId3"/>
          <a:stretch>
            <a:fillRect/>
          </a:stretch>
        </p:blipFill>
        <p:spPr>
          <a:xfrm>
            <a:off x="4876800" y="2281238"/>
            <a:ext cx="2362200" cy="27739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Geyser</a:t>
            </a:r>
            <a:endParaRPr lang="en-US" dirty="0"/>
          </a:p>
        </p:txBody>
      </p:sp>
      <p:sp>
        <p:nvSpPr>
          <p:cNvPr id="3" name="TextBox 2"/>
          <p:cNvSpPr txBox="1"/>
          <p:nvPr/>
        </p:nvSpPr>
        <p:spPr>
          <a:xfrm>
            <a:off x="762000" y="5486400"/>
            <a:ext cx="7857139" cy="646331"/>
          </a:xfrm>
          <a:prstGeom prst="rect">
            <a:avLst/>
          </a:prstGeom>
          <a:noFill/>
        </p:spPr>
        <p:txBody>
          <a:bodyPr wrap="none" rtlCol="0">
            <a:spAutoFit/>
          </a:bodyPr>
          <a:lstStyle/>
          <a:p>
            <a:r>
              <a:rPr lang="en-US" dirty="0" smtClean="0"/>
              <a:t>Part of the water bursts into steam, and the change in pressure causes other parts</a:t>
            </a:r>
          </a:p>
          <a:p>
            <a:r>
              <a:rPr lang="en-US" dirty="0" smtClean="0"/>
              <a:t>Of the network to do the same</a:t>
            </a:r>
            <a:endParaRPr lang="en-US" dirty="0"/>
          </a:p>
        </p:txBody>
      </p:sp>
      <p:pic>
        <p:nvPicPr>
          <p:cNvPr id="4" name="Picture 3" descr="images-4.jpg"/>
          <p:cNvPicPr>
            <a:picLocks noChangeAspect="1"/>
          </p:cNvPicPr>
          <p:nvPr/>
        </p:nvPicPr>
        <p:blipFill>
          <a:blip r:embed="rId2"/>
          <a:stretch>
            <a:fillRect/>
          </a:stretch>
        </p:blipFill>
        <p:spPr>
          <a:xfrm>
            <a:off x="1090612" y="2281238"/>
            <a:ext cx="2185987" cy="2274848"/>
          </a:xfrm>
          <a:prstGeom prst="rect">
            <a:avLst/>
          </a:prstGeom>
        </p:spPr>
      </p:pic>
      <p:pic>
        <p:nvPicPr>
          <p:cNvPr id="5" name="Picture 4" descr="images-2.jpg"/>
          <p:cNvPicPr>
            <a:picLocks noChangeAspect="1"/>
          </p:cNvPicPr>
          <p:nvPr/>
        </p:nvPicPr>
        <p:blipFill>
          <a:blip r:embed="rId3"/>
          <a:stretch>
            <a:fillRect/>
          </a:stretch>
        </p:blipFill>
        <p:spPr>
          <a:xfrm>
            <a:off x="4876800" y="2281238"/>
            <a:ext cx="2362200" cy="27739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Anticline</a:t>
            </a:r>
            <a:endParaRPr lang="en-US" dirty="0"/>
          </a:p>
        </p:txBody>
      </p:sp>
      <p:sp>
        <p:nvSpPr>
          <p:cNvPr id="3" name="TextBox 2"/>
          <p:cNvSpPr txBox="1"/>
          <p:nvPr/>
        </p:nvSpPr>
        <p:spPr>
          <a:xfrm>
            <a:off x="685800" y="5486400"/>
            <a:ext cx="4930932" cy="369332"/>
          </a:xfrm>
          <a:prstGeom prst="rect">
            <a:avLst/>
          </a:prstGeom>
          <a:noFill/>
        </p:spPr>
        <p:txBody>
          <a:bodyPr wrap="none" rtlCol="0">
            <a:spAutoFit/>
          </a:bodyPr>
          <a:lstStyle/>
          <a:p>
            <a:r>
              <a:rPr lang="en-US" dirty="0" smtClean="0"/>
              <a:t>Fold structure in which the sides of the slope apart</a:t>
            </a:r>
            <a:endParaRPr lang="en-US" dirty="0"/>
          </a:p>
        </p:txBody>
      </p:sp>
      <p:pic>
        <p:nvPicPr>
          <p:cNvPr id="4" name="Picture 3" descr="images-3.jpg"/>
          <p:cNvPicPr>
            <a:picLocks noChangeAspect="1"/>
          </p:cNvPicPr>
          <p:nvPr/>
        </p:nvPicPr>
        <p:blipFill>
          <a:blip r:embed="rId2"/>
          <a:stretch>
            <a:fillRect/>
          </a:stretch>
        </p:blipFill>
        <p:spPr>
          <a:xfrm>
            <a:off x="2895600" y="2209800"/>
            <a:ext cx="3252787" cy="23271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Tectonic</a:t>
            </a:r>
            <a:endParaRPr lang="en-US" dirty="0"/>
          </a:p>
        </p:txBody>
      </p:sp>
      <p:sp>
        <p:nvSpPr>
          <p:cNvPr id="3" name="TextBox 2"/>
          <p:cNvSpPr txBox="1"/>
          <p:nvPr/>
        </p:nvSpPr>
        <p:spPr>
          <a:xfrm>
            <a:off x="1066800" y="5715000"/>
            <a:ext cx="2275345" cy="369332"/>
          </a:xfrm>
          <a:prstGeom prst="rect">
            <a:avLst/>
          </a:prstGeom>
          <a:noFill/>
        </p:spPr>
        <p:txBody>
          <a:bodyPr wrap="none" rtlCol="0">
            <a:spAutoFit/>
          </a:bodyPr>
          <a:lstStyle/>
          <a:p>
            <a:r>
              <a:rPr lang="en-US" dirty="0" smtClean="0"/>
              <a:t>A large-scale structure</a:t>
            </a:r>
            <a:endParaRPr lang="en-US" dirty="0"/>
          </a:p>
        </p:txBody>
      </p:sp>
      <p:pic>
        <p:nvPicPr>
          <p:cNvPr id="4" name="Picture 3" descr="images-3.jpg"/>
          <p:cNvPicPr>
            <a:picLocks noChangeAspect="1"/>
          </p:cNvPicPr>
          <p:nvPr/>
        </p:nvPicPr>
        <p:blipFill>
          <a:blip r:embed="rId2"/>
          <a:stretch>
            <a:fillRect/>
          </a:stretch>
        </p:blipFill>
        <p:spPr>
          <a:xfrm>
            <a:off x="1811337" y="2667000"/>
            <a:ext cx="1530807" cy="2314434"/>
          </a:xfrm>
          <a:prstGeom prst="rect">
            <a:avLst/>
          </a:prstGeom>
        </p:spPr>
      </p:pic>
      <p:pic>
        <p:nvPicPr>
          <p:cNvPr id="5" name="Picture 4" descr="images-1.jpg"/>
          <p:cNvPicPr>
            <a:picLocks noChangeAspect="1"/>
          </p:cNvPicPr>
          <p:nvPr/>
        </p:nvPicPr>
        <p:blipFill>
          <a:blip r:embed="rId3"/>
          <a:stretch>
            <a:fillRect/>
          </a:stretch>
        </p:blipFill>
        <p:spPr>
          <a:xfrm>
            <a:off x="5943600" y="2270124"/>
            <a:ext cx="2057400" cy="30033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Glaciers</a:t>
            </a:r>
            <a:endParaRPr lang="en-US" dirty="0"/>
          </a:p>
        </p:txBody>
      </p:sp>
      <p:sp>
        <p:nvSpPr>
          <p:cNvPr id="3" name="TextBox 2"/>
          <p:cNvSpPr txBox="1"/>
          <p:nvPr/>
        </p:nvSpPr>
        <p:spPr>
          <a:xfrm>
            <a:off x="1295400" y="5257800"/>
            <a:ext cx="4574427" cy="369332"/>
          </a:xfrm>
          <a:prstGeom prst="rect">
            <a:avLst/>
          </a:prstGeom>
          <a:noFill/>
        </p:spPr>
        <p:txBody>
          <a:bodyPr wrap="none" rtlCol="0">
            <a:spAutoFit/>
          </a:bodyPr>
          <a:lstStyle/>
          <a:p>
            <a:r>
              <a:rPr lang="en-US" dirty="0" smtClean="0"/>
              <a:t>Typically ice, but can be rock (the ice is hidden)</a:t>
            </a:r>
            <a:endParaRPr lang="en-US" dirty="0"/>
          </a:p>
        </p:txBody>
      </p:sp>
      <p:pic>
        <p:nvPicPr>
          <p:cNvPr id="4" name="Picture 3" descr="images-1.jpg"/>
          <p:cNvPicPr>
            <a:picLocks noChangeAspect="1"/>
          </p:cNvPicPr>
          <p:nvPr/>
        </p:nvPicPr>
        <p:blipFill>
          <a:blip r:embed="rId2"/>
          <a:stretch>
            <a:fillRect/>
          </a:stretch>
        </p:blipFill>
        <p:spPr>
          <a:xfrm>
            <a:off x="1452562" y="2279650"/>
            <a:ext cx="2586037" cy="2068830"/>
          </a:xfrm>
          <a:prstGeom prst="rect">
            <a:avLst/>
          </a:prstGeom>
        </p:spPr>
      </p:pic>
      <p:pic>
        <p:nvPicPr>
          <p:cNvPr id="6" name="Picture 5" descr="images-2.jpg"/>
          <p:cNvPicPr>
            <a:picLocks noChangeAspect="1"/>
          </p:cNvPicPr>
          <p:nvPr/>
        </p:nvPicPr>
        <p:blipFill>
          <a:blip r:embed="rId3"/>
          <a:stretch>
            <a:fillRect/>
          </a:stretch>
        </p:blipFill>
        <p:spPr>
          <a:xfrm>
            <a:off x="5586413" y="2293938"/>
            <a:ext cx="2742004" cy="18208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Volcanoes</a:t>
            </a:r>
            <a:endParaRPr lang="en-US" dirty="0"/>
          </a:p>
        </p:txBody>
      </p:sp>
      <p:sp>
        <p:nvSpPr>
          <p:cNvPr id="3" name="TextBox 2"/>
          <p:cNvSpPr txBox="1"/>
          <p:nvPr/>
        </p:nvSpPr>
        <p:spPr>
          <a:xfrm>
            <a:off x="914400" y="5943600"/>
            <a:ext cx="7396488" cy="369332"/>
          </a:xfrm>
          <a:prstGeom prst="rect">
            <a:avLst/>
          </a:prstGeom>
          <a:noFill/>
        </p:spPr>
        <p:txBody>
          <a:bodyPr wrap="none" rtlCol="0">
            <a:spAutoFit/>
          </a:bodyPr>
          <a:lstStyle/>
          <a:p>
            <a:r>
              <a:rPr lang="en-US" dirty="0" smtClean="0"/>
              <a:t>Place where lava – hot melted rock comes out of the ground and builds a pile</a:t>
            </a:r>
            <a:endParaRPr lang="en-US" dirty="0"/>
          </a:p>
        </p:txBody>
      </p:sp>
      <p:pic>
        <p:nvPicPr>
          <p:cNvPr id="4" name="Picture 3" descr="images-2.jpg"/>
          <p:cNvPicPr>
            <a:picLocks noChangeAspect="1"/>
          </p:cNvPicPr>
          <p:nvPr/>
        </p:nvPicPr>
        <p:blipFill>
          <a:blip r:embed="rId2"/>
          <a:stretch>
            <a:fillRect/>
          </a:stretch>
        </p:blipFill>
        <p:spPr>
          <a:xfrm>
            <a:off x="1089025" y="2384424"/>
            <a:ext cx="2691694" cy="1730375"/>
          </a:xfrm>
          <a:prstGeom prst="rect">
            <a:avLst/>
          </a:prstGeom>
        </p:spPr>
      </p:pic>
      <p:pic>
        <p:nvPicPr>
          <p:cNvPr id="5" name="Picture 4" descr="images-1.jpg"/>
          <p:cNvPicPr>
            <a:picLocks noChangeAspect="1"/>
          </p:cNvPicPr>
          <p:nvPr/>
        </p:nvPicPr>
        <p:blipFill>
          <a:blip r:embed="rId3"/>
          <a:stretch>
            <a:fillRect/>
          </a:stretch>
        </p:blipFill>
        <p:spPr>
          <a:xfrm>
            <a:off x="5811838" y="2000249"/>
            <a:ext cx="2792026" cy="21145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Loess</a:t>
            </a:r>
            <a:endParaRPr lang="en-US" dirty="0"/>
          </a:p>
        </p:txBody>
      </p:sp>
      <p:sp>
        <p:nvSpPr>
          <p:cNvPr id="3" name="TextBox 2"/>
          <p:cNvSpPr txBox="1"/>
          <p:nvPr/>
        </p:nvSpPr>
        <p:spPr>
          <a:xfrm>
            <a:off x="685800" y="4267200"/>
            <a:ext cx="7156301" cy="2308324"/>
          </a:xfrm>
          <a:prstGeom prst="rect">
            <a:avLst/>
          </a:prstGeom>
          <a:noFill/>
        </p:spPr>
        <p:txBody>
          <a:bodyPr wrap="none" rtlCol="0">
            <a:spAutoFit/>
          </a:bodyPr>
          <a:lstStyle/>
          <a:p>
            <a:endParaRPr lang="en-US" dirty="0" smtClean="0"/>
          </a:p>
          <a:p>
            <a:endParaRPr lang="en-US" dirty="0" smtClean="0"/>
          </a:p>
          <a:p>
            <a:endParaRPr lang="en-US" dirty="0" smtClean="0"/>
          </a:p>
          <a:p>
            <a:endParaRPr lang="en-US" dirty="0" smtClean="0"/>
          </a:p>
          <a:p>
            <a:r>
              <a:rPr lang="en-US" dirty="0" smtClean="0"/>
              <a:t>Loess are deposits of silt and with a little amount of sand and clay. </a:t>
            </a:r>
          </a:p>
          <a:p>
            <a:r>
              <a:rPr lang="en-US" dirty="0" smtClean="0"/>
              <a:t>Many a times wind action is responsible for </a:t>
            </a:r>
          </a:p>
          <a:p>
            <a:r>
              <a:rPr lang="en-US" dirty="0" smtClean="0"/>
              <a:t>formation of loess; however sometimes glacial activity can also form loess.</a:t>
            </a:r>
          </a:p>
          <a:p>
            <a:endParaRPr lang="en-US" dirty="0"/>
          </a:p>
        </p:txBody>
      </p:sp>
      <p:pic>
        <p:nvPicPr>
          <p:cNvPr id="4" name="Picture 3" descr="images-2.jpg"/>
          <p:cNvPicPr>
            <a:picLocks noChangeAspect="1"/>
          </p:cNvPicPr>
          <p:nvPr/>
        </p:nvPicPr>
        <p:blipFill>
          <a:blip r:embed="rId2"/>
          <a:stretch>
            <a:fillRect/>
          </a:stretch>
        </p:blipFill>
        <p:spPr>
          <a:xfrm>
            <a:off x="457200" y="2273300"/>
            <a:ext cx="3111119" cy="2374900"/>
          </a:xfrm>
          <a:prstGeom prst="rect">
            <a:avLst/>
          </a:prstGeom>
        </p:spPr>
      </p:pic>
      <p:pic>
        <p:nvPicPr>
          <p:cNvPr id="5" name="Picture 4" descr="images-1.jpg"/>
          <p:cNvPicPr>
            <a:picLocks noChangeAspect="1"/>
          </p:cNvPicPr>
          <p:nvPr/>
        </p:nvPicPr>
        <p:blipFill>
          <a:blip r:embed="rId3"/>
          <a:stretch>
            <a:fillRect/>
          </a:stretch>
        </p:blipFill>
        <p:spPr>
          <a:xfrm>
            <a:off x="5641826" y="1828800"/>
            <a:ext cx="2200275" cy="32874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Bituminous Coal</a:t>
            </a:r>
            <a:endParaRPr lang="en-US" dirty="0"/>
          </a:p>
        </p:txBody>
      </p:sp>
      <p:pic>
        <p:nvPicPr>
          <p:cNvPr id="3" name="Picture 2" descr="images-3.jpg"/>
          <p:cNvPicPr>
            <a:picLocks noChangeAspect="1"/>
          </p:cNvPicPr>
          <p:nvPr/>
        </p:nvPicPr>
        <p:blipFill>
          <a:blip r:embed="rId2"/>
          <a:stretch>
            <a:fillRect/>
          </a:stretch>
        </p:blipFill>
        <p:spPr>
          <a:xfrm>
            <a:off x="3124200" y="1511300"/>
            <a:ext cx="2505075" cy="2153122"/>
          </a:xfrm>
          <a:prstGeom prst="rect">
            <a:avLst/>
          </a:prstGeom>
        </p:spPr>
      </p:pic>
      <p:sp>
        <p:nvSpPr>
          <p:cNvPr id="5" name="TextBox 4"/>
          <p:cNvSpPr txBox="1"/>
          <p:nvPr/>
        </p:nvSpPr>
        <p:spPr>
          <a:xfrm>
            <a:off x="3505200" y="4034134"/>
            <a:ext cx="1895475" cy="923330"/>
          </a:xfrm>
          <a:prstGeom prst="rect">
            <a:avLst/>
          </a:prstGeom>
          <a:noFill/>
        </p:spPr>
        <p:txBody>
          <a:bodyPr wrap="square" rtlCol="0">
            <a:spAutoFit/>
          </a:bodyPr>
          <a:lstStyle/>
          <a:p>
            <a:r>
              <a:rPr lang="en-US" dirty="0" smtClean="0"/>
              <a:t>Metamorphic</a:t>
            </a:r>
          </a:p>
          <a:p>
            <a:r>
              <a:rPr lang="en-US" dirty="0" smtClean="0"/>
              <a:t>Color Black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Island</a:t>
            </a:r>
            <a:endParaRPr lang="en-US" dirty="0"/>
          </a:p>
        </p:txBody>
      </p:sp>
      <p:sp>
        <p:nvSpPr>
          <p:cNvPr id="3" name="TextBox 2"/>
          <p:cNvSpPr txBox="1"/>
          <p:nvPr/>
        </p:nvSpPr>
        <p:spPr>
          <a:xfrm>
            <a:off x="914400" y="5791200"/>
            <a:ext cx="4897795" cy="369332"/>
          </a:xfrm>
          <a:prstGeom prst="rect">
            <a:avLst/>
          </a:prstGeom>
          <a:noFill/>
        </p:spPr>
        <p:txBody>
          <a:bodyPr wrap="none" rtlCol="0">
            <a:spAutoFit/>
          </a:bodyPr>
          <a:lstStyle/>
          <a:p>
            <a:r>
              <a:rPr lang="en-US" dirty="0" smtClean="0"/>
              <a:t>Any piece of land completely surrounded by water</a:t>
            </a:r>
            <a:endParaRPr lang="en-US" dirty="0"/>
          </a:p>
        </p:txBody>
      </p:sp>
      <p:pic>
        <p:nvPicPr>
          <p:cNvPr id="4" name="Picture 3" descr="images-2.jpg"/>
          <p:cNvPicPr>
            <a:picLocks noChangeAspect="1"/>
          </p:cNvPicPr>
          <p:nvPr/>
        </p:nvPicPr>
        <p:blipFill>
          <a:blip r:embed="rId2"/>
          <a:stretch>
            <a:fillRect/>
          </a:stretch>
        </p:blipFill>
        <p:spPr>
          <a:xfrm>
            <a:off x="1246188" y="2081212"/>
            <a:ext cx="2806222" cy="2109787"/>
          </a:xfrm>
          <a:prstGeom prst="rect">
            <a:avLst/>
          </a:prstGeom>
        </p:spPr>
      </p:pic>
      <p:pic>
        <p:nvPicPr>
          <p:cNvPr id="5" name="Picture 4" descr="images-1.jpg"/>
          <p:cNvPicPr>
            <a:picLocks noChangeAspect="1"/>
          </p:cNvPicPr>
          <p:nvPr/>
        </p:nvPicPr>
        <p:blipFill>
          <a:blip r:embed="rId3"/>
          <a:stretch>
            <a:fillRect/>
          </a:stretch>
        </p:blipFill>
        <p:spPr>
          <a:xfrm>
            <a:off x="5105400" y="2081212"/>
            <a:ext cx="3190122" cy="21193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Peninsula</a:t>
            </a:r>
            <a:endParaRPr lang="en-US" dirty="0"/>
          </a:p>
        </p:txBody>
      </p:sp>
      <p:sp>
        <p:nvSpPr>
          <p:cNvPr id="3" name="TextBox 2"/>
          <p:cNvSpPr txBox="1"/>
          <p:nvPr/>
        </p:nvSpPr>
        <p:spPr>
          <a:xfrm>
            <a:off x="1820956" y="5544234"/>
            <a:ext cx="6865844" cy="923330"/>
          </a:xfrm>
          <a:prstGeom prst="rect">
            <a:avLst/>
          </a:prstGeom>
          <a:noFill/>
        </p:spPr>
        <p:txBody>
          <a:bodyPr wrap="none" rtlCol="0">
            <a:spAutoFit/>
          </a:bodyPr>
          <a:lstStyle/>
          <a:p>
            <a:r>
              <a:rPr lang="en-US" dirty="0" smtClean="0"/>
              <a:t>A piece of land that projects into a body of water and is connected with </a:t>
            </a:r>
          </a:p>
          <a:p>
            <a:r>
              <a:rPr lang="en-US" dirty="0" smtClean="0"/>
              <a:t>the mainland by an isthmus.</a:t>
            </a:r>
          </a:p>
          <a:p>
            <a:endParaRPr lang="en-US" dirty="0"/>
          </a:p>
        </p:txBody>
      </p:sp>
      <p:pic>
        <p:nvPicPr>
          <p:cNvPr id="4" name="Picture 3" descr="images-2.jpg"/>
          <p:cNvPicPr>
            <a:picLocks noChangeAspect="1"/>
          </p:cNvPicPr>
          <p:nvPr/>
        </p:nvPicPr>
        <p:blipFill>
          <a:blip r:embed="rId2"/>
          <a:stretch>
            <a:fillRect/>
          </a:stretch>
        </p:blipFill>
        <p:spPr>
          <a:xfrm>
            <a:off x="796924" y="2528888"/>
            <a:ext cx="2934189" cy="2195512"/>
          </a:xfrm>
          <a:prstGeom prst="rect">
            <a:avLst/>
          </a:prstGeom>
        </p:spPr>
      </p:pic>
      <p:pic>
        <p:nvPicPr>
          <p:cNvPr id="5" name="Picture 4" descr="images-1.jpg"/>
          <p:cNvPicPr>
            <a:picLocks noChangeAspect="1"/>
          </p:cNvPicPr>
          <p:nvPr/>
        </p:nvPicPr>
        <p:blipFill>
          <a:blip r:embed="rId3"/>
          <a:stretch>
            <a:fillRect/>
          </a:stretch>
        </p:blipFill>
        <p:spPr>
          <a:xfrm>
            <a:off x="5608637" y="2205038"/>
            <a:ext cx="2096403" cy="25193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Plains</a:t>
            </a:r>
            <a:endParaRPr lang="en-US" dirty="0"/>
          </a:p>
        </p:txBody>
      </p:sp>
      <p:sp>
        <p:nvSpPr>
          <p:cNvPr id="3" name="TextBox 2"/>
          <p:cNvSpPr txBox="1"/>
          <p:nvPr/>
        </p:nvSpPr>
        <p:spPr>
          <a:xfrm>
            <a:off x="457200" y="5191035"/>
            <a:ext cx="8571502" cy="1200329"/>
          </a:xfrm>
          <a:prstGeom prst="rect">
            <a:avLst/>
          </a:prstGeom>
          <a:noFill/>
        </p:spPr>
        <p:txBody>
          <a:bodyPr wrap="none" rtlCol="0">
            <a:spAutoFit/>
          </a:bodyPr>
          <a:lstStyle/>
          <a:p>
            <a:r>
              <a:rPr lang="en-US" dirty="0" smtClean="0"/>
              <a:t>Plains are flat areas or low relief areas on the earth’s surface, e.g. prairies, steppes. </a:t>
            </a:r>
          </a:p>
          <a:p>
            <a:r>
              <a:rPr lang="en-US" dirty="0" smtClean="0"/>
              <a:t>Plains are formed due to the sedimentation of the eroded soil from the hills</a:t>
            </a:r>
          </a:p>
          <a:p>
            <a:r>
              <a:rPr lang="en-US" dirty="0" smtClean="0"/>
              <a:t> and mountains or due to the flowing lava deposited by the agents of wind, water and ice.</a:t>
            </a:r>
          </a:p>
          <a:p>
            <a:endParaRPr lang="en-US" dirty="0"/>
          </a:p>
        </p:txBody>
      </p:sp>
      <p:pic>
        <p:nvPicPr>
          <p:cNvPr id="4" name="Picture 3" descr="images-2.jpg"/>
          <p:cNvPicPr>
            <a:picLocks noChangeAspect="1"/>
          </p:cNvPicPr>
          <p:nvPr/>
        </p:nvPicPr>
        <p:blipFill>
          <a:blip r:embed="rId2"/>
          <a:stretch>
            <a:fillRect/>
          </a:stretch>
        </p:blipFill>
        <p:spPr>
          <a:xfrm>
            <a:off x="479425" y="2620962"/>
            <a:ext cx="2697956" cy="1798637"/>
          </a:xfrm>
          <a:prstGeom prst="rect">
            <a:avLst/>
          </a:prstGeom>
        </p:spPr>
      </p:pic>
      <p:pic>
        <p:nvPicPr>
          <p:cNvPr id="5" name="Picture 4" descr="images-1.jpg"/>
          <p:cNvPicPr>
            <a:picLocks noChangeAspect="1"/>
          </p:cNvPicPr>
          <p:nvPr/>
        </p:nvPicPr>
        <p:blipFill>
          <a:blip r:embed="rId3"/>
          <a:stretch>
            <a:fillRect/>
          </a:stretch>
        </p:blipFill>
        <p:spPr>
          <a:xfrm>
            <a:off x="5175250" y="2622549"/>
            <a:ext cx="2705032" cy="17970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Plateaus</a:t>
            </a:r>
            <a:endParaRPr lang="en-US" dirty="0"/>
          </a:p>
        </p:txBody>
      </p:sp>
      <p:sp>
        <p:nvSpPr>
          <p:cNvPr id="3" name="TextBox 2"/>
          <p:cNvSpPr txBox="1"/>
          <p:nvPr/>
        </p:nvSpPr>
        <p:spPr>
          <a:xfrm>
            <a:off x="0" y="4343400"/>
            <a:ext cx="9236949" cy="2308324"/>
          </a:xfrm>
          <a:prstGeom prst="rect">
            <a:avLst/>
          </a:prstGeom>
          <a:noFill/>
        </p:spPr>
        <p:txBody>
          <a:bodyPr wrap="none" rtlCol="0">
            <a:spAutoFit/>
          </a:bodyPr>
          <a:lstStyle/>
          <a:p>
            <a:endParaRPr lang="en-US" dirty="0" smtClean="0"/>
          </a:p>
          <a:p>
            <a:r>
              <a:rPr lang="en-US" dirty="0" smtClean="0"/>
              <a:t>Plateaus are large highland flat areas separated from the surrounding areas by a steep slope, e.g.</a:t>
            </a:r>
          </a:p>
          <a:p>
            <a:r>
              <a:rPr lang="en-US" dirty="0" smtClean="0"/>
              <a:t> The Tibetan plateau. </a:t>
            </a:r>
          </a:p>
          <a:p>
            <a:r>
              <a:rPr lang="en-US" dirty="0" smtClean="0"/>
              <a:t>Plateaus are formed due to various actions such as collision of the</a:t>
            </a:r>
          </a:p>
          <a:p>
            <a:r>
              <a:rPr lang="en-US" dirty="0" smtClean="0"/>
              <a:t> earth’s tectonic plates, uplift of the </a:t>
            </a:r>
          </a:p>
          <a:p>
            <a:r>
              <a:rPr lang="en-US" dirty="0" smtClean="0"/>
              <a:t>earth’s crust by the action of magma; some are resulted due to the lava flow </a:t>
            </a:r>
          </a:p>
          <a:p>
            <a:r>
              <a:rPr lang="en-US" dirty="0" smtClean="0"/>
              <a:t>from the volcanic eruption.</a:t>
            </a:r>
          </a:p>
          <a:p>
            <a:endParaRPr lang="en-US" dirty="0"/>
          </a:p>
        </p:txBody>
      </p:sp>
      <p:pic>
        <p:nvPicPr>
          <p:cNvPr id="4" name="Picture 3" descr="images-2.jpg"/>
          <p:cNvPicPr>
            <a:picLocks noChangeAspect="1"/>
          </p:cNvPicPr>
          <p:nvPr/>
        </p:nvPicPr>
        <p:blipFill>
          <a:blip r:embed="rId2"/>
          <a:stretch>
            <a:fillRect/>
          </a:stretch>
        </p:blipFill>
        <p:spPr>
          <a:xfrm>
            <a:off x="666750" y="1936749"/>
            <a:ext cx="2686050" cy="2019439"/>
          </a:xfrm>
          <a:prstGeom prst="rect">
            <a:avLst/>
          </a:prstGeom>
        </p:spPr>
      </p:pic>
      <p:pic>
        <p:nvPicPr>
          <p:cNvPr id="5" name="Picture 4" descr="images-1.jpg"/>
          <p:cNvPicPr>
            <a:picLocks noChangeAspect="1"/>
          </p:cNvPicPr>
          <p:nvPr/>
        </p:nvPicPr>
        <p:blipFill>
          <a:blip r:embed="rId3"/>
          <a:stretch>
            <a:fillRect/>
          </a:stretch>
        </p:blipFill>
        <p:spPr>
          <a:xfrm>
            <a:off x="5667375" y="2036762"/>
            <a:ext cx="2545764" cy="1919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Valleys</a:t>
            </a:r>
            <a:endParaRPr lang="en-US" dirty="0"/>
          </a:p>
        </p:txBody>
      </p:sp>
      <p:sp>
        <p:nvSpPr>
          <p:cNvPr id="3" name="TextBox 2"/>
          <p:cNvSpPr txBox="1"/>
          <p:nvPr/>
        </p:nvSpPr>
        <p:spPr>
          <a:xfrm>
            <a:off x="838200" y="5334000"/>
            <a:ext cx="838200" cy="1200329"/>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a:p>
        </p:txBody>
      </p:sp>
      <p:sp>
        <p:nvSpPr>
          <p:cNvPr id="4" name="Rectangle 3"/>
          <p:cNvSpPr/>
          <p:nvPr/>
        </p:nvSpPr>
        <p:spPr>
          <a:xfrm>
            <a:off x="2286000" y="4226005"/>
            <a:ext cx="4572000" cy="2308324"/>
          </a:xfrm>
          <a:prstGeom prst="rect">
            <a:avLst/>
          </a:prstGeom>
        </p:spPr>
        <p:txBody>
          <a:bodyPr>
            <a:spAutoFit/>
          </a:bodyPr>
          <a:lstStyle/>
          <a:p>
            <a:r>
              <a:rPr lang="en-US" dirty="0" smtClean="0"/>
              <a:t>Valleys are flat areas of land between the hills or mountains, e.g. The California Central Valley. Mostly they are formed by the actions of rivers and glaciers. Depending upon the shape, valley forms are classified as U-shaped or V-shaped valley. V-shaped valleys are formed by flowing water or rivers, whereas U-shaped valleys are formed by glaciers.</a:t>
            </a:r>
            <a:endParaRPr lang="en-US" dirty="0"/>
          </a:p>
        </p:txBody>
      </p:sp>
      <p:pic>
        <p:nvPicPr>
          <p:cNvPr id="5" name="Picture 4" descr="images-2.jpg"/>
          <p:cNvPicPr>
            <a:picLocks noChangeAspect="1"/>
          </p:cNvPicPr>
          <p:nvPr/>
        </p:nvPicPr>
        <p:blipFill>
          <a:blip r:embed="rId2"/>
          <a:stretch>
            <a:fillRect/>
          </a:stretch>
        </p:blipFill>
        <p:spPr>
          <a:xfrm>
            <a:off x="958849" y="1892300"/>
            <a:ext cx="2169465" cy="2070100"/>
          </a:xfrm>
          <a:prstGeom prst="rect">
            <a:avLst/>
          </a:prstGeom>
        </p:spPr>
      </p:pic>
      <p:pic>
        <p:nvPicPr>
          <p:cNvPr id="6" name="Picture 5" descr="images-1.jpg"/>
          <p:cNvPicPr>
            <a:picLocks noChangeAspect="1"/>
          </p:cNvPicPr>
          <p:nvPr/>
        </p:nvPicPr>
        <p:blipFill>
          <a:blip r:embed="rId3"/>
          <a:stretch>
            <a:fillRect/>
          </a:stretch>
        </p:blipFill>
        <p:spPr>
          <a:xfrm>
            <a:off x="5302249" y="1533524"/>
            <a:ext cx="2926139" cy="2200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Plates </a:t>
            </a:r>
            <a:endParaRPr lang="en-US" dirty="0"/>
          </a:p>
        </p:txBody>
      </p:sp>
      <p:sp>
        <p:nvSpPr>
          <p:cNvPr id="3" name="TextBox 2"/>
          <p:cNvSpPr txBox="1"/>
          <p:nvPr/>
        </p:nvSpPr>
        <p:spPr>
          <a:xfrm>
            <a:off x="44447" y="5391834"/>
            <a:ext cx="9099553" cy="646331"/>
          </a:xfrm>
          <a:prstGeom prst="rect">
            <a:avLst/>
          </a:prstGeom>
          <a:noFill/>
        </p:spPr>
        <p:txBody>
          <a:bodyPr wrap="none" rtlCol="0">
            <a:spAutoFit/>
          </a:bodyPr>
          <a:lstStyle/>
          <a:p>
            <a:r>
              <a:rPr lang="en-US" dirty="0" smtClean="0"/>
              <a:t>Fossil evidence suggests that continents where once connected that are far apart</a:t>
            </a:r>
          </a:p>
          <a:p>
            <a:r>
              <a:rPr lang="en-US" dirty="0" smtClean="0"/>
              <a:t>Today; plate movements are </a:t>
            </a:r>
            <a:r>
              <a:rPr lang="en-US" dirty="0" err="1" smtClean="0"/>
              <a:t>responsilble</a:t>
            </a:r>
            <a:r>
              <a:rPr lang="en-US" dirty="0" smtClean="0"/>
              <a:t> </a:t>
            </a:r>
            <a:r>
              <a:rPr lang="en-US" dirty="0" smtClean="0">
                <a:hlinkClick r:id="rId2"/>
              </a:rPr>
              <a:t>http://www.ucmp.berkeley.edu/geology/tecall1_4.avi</a:t>
            </a:r>
            <a:endParaRPr lang="en-US" dirty="0"/>
          </a:p>
        </p:txBody>
      </p:sp>
      <p:pic>
        <p:nvPicPr>
          <p:cNvPr id="4" name="Picture 3" descr="images-2.jpg"/>
          <p:cNvPicPr>
            <a:picLocks noChangeAspect="1"/>
          </p:cNvPicPr>
          <p:nvPr/>
        </p:nvPicPr>
        <p:blipFill>
          <a:blip r:embed="rId3"/>
          <a:stretch>
            <a:fillRect/>
          </a:stretch>
        </p:blipFill>
        <p:spPr>
          <a:xfrm>
            <a:off x="2362200" y="1798637"/>
            <a:ext cx="3260725" cy="25029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Deserts</a:t>
            </a:r>
            <a:endParaRPr lang="en-US" dirty="0"/>
          </a:p>
        </p:txBody>
      </p:sp>
      <p:sp>
        <p:nvSpPr>
          <p:cNvPr id="4" name="Rectangle 3"/>
          <p:cNvSpPr/>
          <p:nvPr/>
        </p:nvSpPr>
        <p:spPr>
          <a:xfrm>
            <a:off x="2286000" y="4648200"/>
            <a:ext cx="4572000" cy="2031325"/>
          </a:xfrm>
          <a:prstGeom prst="rect">
            <a:avLst/>
          </a:prstGeom>
        </p:spPr>
        <p:txBody>
          <a:bodyPr>
            <a:spAutoFit/>
          </a:bodyPr>
          <a:lstStyle/>
          <a:p>
            <a:r>
              <a:rPr lang="en-US" dirty="0" smtClean="0"/>
              <a:t>Deserts are very dry lands with little or no rainfall, for example, The Sahara desert. Mostly deserts are formed in </a:t>
            </a:r>
            <a:r>
              <a:rPr lang="en-US" dirty="0" err="1" smtClean="0"/>
              <a:t>rainshadow</a:t>
            </a:r>
            <a:r>
              <a:rPr lang="en-US" dirty="0" smtClean="0"/>
              <a:t> areas, which are leeward of a mountain range with respect to the wind direction. Thus, the mountains block the passage of wind resulting in little or sometimes no rain. </a:t>
            </a:r>
            <a:endParaRPr lang="en-US" dirty="0"/>
          </a:p>
        </p:txBody>
      </p:sp>
      <p:pic>
        <p:nvPicPr>
          <p:cNvPr id="5" name="Picture 4" descr="images-2.jpg"/>
          <p:cNvPicPr>
            <a:picLocks noChangeAspect="1"/>
          </p:cNvPicPr>
          <p:nvPr/>
        </p:nvPicPr>
        <p:blipFill>
          <a:blip r:embed="rId2"/>
          <a:stretch>
            <a:fillRect/>
          </a:stretch>
        </p:blipFill>
        <p:spPr>
          <a:xfrm>
            <a:off x="758824" y="1752600"/>
            <a:ext cx="2822575" cy="2617711"/>
          </a:xfrm>
          <a:prstGeom prst="rect">
            <a:avLst/>
          </a:prstGeom>
        </p:spPr>
      </p:pic>
      <p:pic>
        <p:nvPicPr>
          <p:cNvPr id="6" name="Picture 5" descr="images-1.jpg"/>
          <p:cNvPicPr>
            <a:picLocks noChangeAspect="1"/>
          </p:cNvPicPr>
          <p:nvPr/>
        </p:nvPicPr>
        <p:blipFill>
          <a:blip r:embed="rId3"/>
          <a:stretch>
            <a:fillRect/>
          </a:stretch>
        </p:blipFill>
        <p:spPr>
          <a:xfrm>
            <a:off x="5260974" y="1792288"/>
            <a:ext cx="3357545" cy="23225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Canyon</a:t>
            </a:r>
            <a:endParaRPr lang="en-US" dirty="0"/>
          </a:p>
        </p:txBody>
      </p:sp>
      <p:sp>
        <p:nvSpPr>
          <p:cNvPr id="3" name="TextBox 2"/>
          <p:cNvSpPr txBox="1"/>
          <p:nvPr/>
        </p:nvSpPr>
        <p:spPr>
          <a:xfrm>
            <a:off x="1447800" y="5410200"/>
            <a:ext cx="6997266" cy="369332"/>
          </a:xfrm>
          <a:prstGeom prst="rect">
            <a:avLst/>
          </a:prstGeom>
          <a:noFill/>
        </p:spPr>
        <p:txBody>
          <a:bodyPr wrap="none" rtlCol="0">
            <a:spAutoFit/>
          </a:bodyPr>
          <a:lstStyle/>
          <a:p>
            <a:r>
              <a:rPr lang="en-US" dirty="0" smtClean="0"/>
              <a:t>is a deep ravine between cliffs often carved from the landscape by a river. </a:t>
            </a:r>
            <a:endParaRPr lang="en-US" dirty="0"/>
          </a:p>
        </p:txBody>
      </p:sp>
      <p:pic>
        <p:nvPicPr>
          <p:cNvPr id="4" name="Picture 3" descr="images-2.jpg"/>
          <p:cNvPicPr>
            <a:picLocks noChangeAspect="1"/>
          </p:cNvPicPr>
          <p:nvPr/>
        </p:nvPicPr>
        <p:blipFill>
          <a:blip r:embed="rId2"/>
          <a:stretch>
            <a:fillRect/>
          </a:stretch>
        </p:blipFill>
        <p:spPr>
          <a:xfrm>
            <a:off x="1658938" y="2508250"/>
            <a:ext cx="2763272" cy="1835150"/>
          </a:xfrm>
          <a:prstGeom prst="rect">
            <a:avLst/>
          </a:prstGeom>
        </p:spPr>
      </p:pic>
      <p:pic>
        <p:nvPicPr>
          <p:cNvPr id="5" name="Picture 4" descr="images-1.jpg"/>
          <p:cNvPicPr>
            <a:picLocks noChangeAspect="1"/>
          </p:cNvPicPr>
          <p:nvPr/>
        </p:nvPicPr>
        <p:blipFill>
          <a:blip r:embed="rId3"/>
          <a:stretch>
            <a:fillRect/>
          </a:stretch>
        </p:blipFill>
        <p:spPr>
          <a:xfrm>
            <a:off x="5943599" y="2559050"/>
            <a:ext cx="2685723" cy="1784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to="" calcmode="lin" valueType="num">
                                      <p:cBhvr>
                                        <p:cTn id="17" dur="1" fill="hold"/>
                                        <p:tgtEl>
                                          <p:spTgt spid="3"/>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Calcite</a:t>
            </a:r>
            <a:endParaRPr lang="en-US" dirty="0"/>
          </a:p>
        </p:txBody>
      </p:sp>
      <p:pic>
        <p:nvPicPr>
          <p:cNvPr id="3" name="Picture 2" descr="images-4.jpg"/>
          <p:cNvPicPr>
            <a:picLocks noChangeAspect="1"/>
          </p:cNvPicPr>
          <p:nvPr/>
        </p:nvPicPr>
        <p:blipFill>
          <a:blip r:embed="rId2"/>
          <a:stretch>
            <a:fillRect/>
          </a:stretch>
        </p:blipFill>
        <p:spPr>
          <a:xfrm>
            <a:off x="3276600" y="1417638"/>
            <a:ext cx="2778791" cy="2271712"/>
          </a:xfrm>
          <a:prstGeom prst="rect">
            <a:avLst/>
          </a:prstGeom>
        </p:spPr>
      </p:pic>
      <p:sp>
        <p:nvSpPr>
          <p:cNvPr id="4" name="TextBox 3"/>
          <p:cNvSpPr txBox="1"/>
          <p:nvPr/>
        </p:nvSpPr>
        <p:spPr>
          <a:xfrm>
            <a:off x="3221938" y="4191000"/>
            <a:ext cx="3004924" cy="1477328"/>
          </a:xfrm>
          <a:prstGeom prst="rect">
            <a:avLst/>
          </a:prstGeom>
          <a:noFill/>
        </p:spPr>
        <p:txBody>
          <a:bodyPr wrap="none" rtlCol="0">
            <a:spAutoFit/>
          </a:bodyPr>
          <a:lstStyle/>
          <a:p>
            <a:r>
              <a:rPr lang="en-US" dirty="0" err="1" smtClean="0"/>
              <a:t>Mohs</a:t>
            </a:r>
            <a:r>
              <a:rPr lang="en-US" dirty="0" smtClean="0"/>
              <a:t> 3</a:t>
            </a:r>
          </a:p>
          <a:p>
            <a:r>
              <a:rPr lang="en-US" dirty="0" smtClean="0"/>
              <a:t>Cleavage 3 directional smooth</a:t>
            </a:r>
          </a:p>
          <a:p>
            <a:r>
              <a:rPr lang="en-US" dirty="0" smtClean="0"/>
              <a:t> Color Clear/white</a:t>
            </a:r>
          </a:p>
          <a:p>
            <a:r>
              <a:rPr lang="en-US" dirty="0" smtClean="0"/>
              <a:t>Reacts</a:t>
            </a:r>
          </a:p>
          <a:p>
            <a:r>
              <a:rPr lang="en-US" dirty="0" smtClean="0"/>
              <a:t>Streak white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Conglomerate</a:t>
            </a:r>
            <a:endParaRPr lang="en-US" dirty="0"/>
          </a:p>
        </p:txBody>
      </p:sp>
      <p:pic>
        <p:nvPicPr>
          <p:cNvPr id="3" name="Picture 2" descr="images-3.jpg"/>
          <p:cNvPicPr>
            <a:picLocks noChangeAspect="1"/>
          </p:cNvPicPr>
          <p:nvPr/>
        </p:nvPicPr>
        <p:blipFill>
          <a:blip r:embed="rId2"/>
          <a:stretch>
            <a:fillRect/>
          </a:stretch>
        </p:blipFill>
        <p:spPr>
          <a:xfrm>
            <a:off x="2743200" y="1720850"/>
            <a:ext cx="3386646" cy="2546350"/>
          </a:xfrm>
          <a:prstGeom prst="rect">
            <a:avLst/>
          </a:prstGeom>
        </p:spPr>
      </p:pic>
      <p:sp>
        <p:nvSpPr>
          <p:cNvPr id="4" name="TextBox 3"/>
          <p:cNvSpPr txBox="1"/>
          <p:nvPr/>
        </p:nvSpPr>
        <p:spPr>
          <a:xfrm>
            <a:off x="3239311" y="4572000"/>
            <a:ext cx="2890535" cy="1477328"/>
          </a:xfrm>
          <a:prstGeom prst="rect">
            <a:avLst/>
          </a:prstGeom>
          <a:noFill/>
        </p:spPr>
        <p:txBody>
          <a:bodyPr wrap="none" rtlCol="0">
            <a:spAutoFit/>
          </a:bodyPr>
          <a:lstStyle/>
          <a:p>
            <a:r>
              <a:rPr lang="en-US" dirty="0" err="1" smtClean="0"/>
              <a:t>Mohs</a:t>
            </a:r>
            <a:r>
              <a:rPr lang="en-US" dirty="0" smtClean="0"/>
              <a:t> 3</a:t>
            </a:r>
          </a:p>
          <a:p>
            <a:r>
              <a:rPr lang="en-US" dirty="0" smtClean="0"/>
              <a:t>Sedimentary</a:t>
            </a:r>
          </a:p>
          <a:p>
            <a:r>
              <a:rPr lang="en-US" dirty="0" smtClean="0"/>
              <a:t>Color Gray</a:t>
            </a:r>
          </a:p>
          <a:p>
            <a:r>
              <a:rPr lang="en-US" dirty="0" smtClean="0"/>
              <a:t>Bound together with cement</a:t>
            </a:r>
          </a:p>
          <a:p>
            <a:r>
              <a:rPr lang="en-US" dirty="0" smtClean="0"/>
              <a:t>Reconsolidated gravel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Copper</a:t>
            </a:r>
            <a:endParaRPr lang="en-US" dirty="0"/>
          </a:p>
        </p:txBody>
      </p:sp>
      <p:pic>
        <p:nvPicPr>
          <p:cNvPr id="3" name="Picture 2" descr="images-4.jpg"/>
          <p:cNvPicPr>
            <a:picLocks noChangeAspect="1"/>
          </p:cNvPicPr>
          <p:nvPr/>
        </p:nvPicPr>
        <p:blipFill>
          <a:blip r:embed="rId2"/>
          <a:stretch>
            <a:fillRect/>
          </a:stretch>
        </p:blipFill>
        <p:spPr>
          <a:xfrm>
            <a:off x="3124200" y="1720849"/>
            <a:ext cx="2889250" cy="2027135"/>
          </a:xfrm>
          <a:prstGeom prst="rect">
            <a:avLst/>
          </a:prstGeom>
        </p:spPr>
      </p:pic>
      <p:sp>
        <p:nvSpPr>
          <p:cNvPr id="4" name="TextBox 3"/>
          <p:cNvSpPr txBox="1"/>
          <p:nvPr/>
        </p:nvSpPr>
        <p:spPr>
          <a:xfrm>
            <a:off x="3638714" y="4343400"/>
            <a:ext cx="1655546" cy="1754327"/>
          </a:xfrm>
          <a:prstGeom prst="rect">
            <a:avLst/>
          </a:prstGeom>
          <a:noFill/>
        </p:spPr>
        <p:txBody>
          <a:bodyPr wrap="none" rtlCol="0">
            <a:spAutoFit/>
          </a:bodyPr>
          <a:lstStyle/>
          <a:p>
            <a:r>
              <a:rPr lang="en-US" dirty="0" err="1" smtClean="0"/>
              <a:t>Mohns</a:t>
            </a:r>
            <a:r>
              <a:rPr lang="en-US" dirty="0" smtClean="0"/>
              <a:t> 2,5/3.0</a:t>
            </a:r>
          </a:p>
          <a:p>
            <a:r>
              <a:rPr lang="en-US" dirty="0" smtClean="0"/>
              <a:t>Mineral</a:t>
            </a:r>
          </a:p>
          <a:p>
            <a:r>
              <a:rPr lang="en-US" dirty="0" smtClean="0"/>
              <a:t>Fracture Jagged</a:t>
            </a:r>
          </a:p>
          <a:p>
            <a:r>
              <a:rPr lang="en-US" dirty="0" smtClean="0"/>
              <a:t>Color Brown</a:t>
            </a:r>
          </a:p>
          <a:p>
            <a:r>
              <a:rPr lang="en-US" dirty="0" smtClean="0"/>
              <a:t>Reacts</a:t>
            </a:r>
          </a:p>
          <a:p>
            <a:r>
              <a:rPr lang="en-US" dirty="0" smtClean="0"/>
              <a:t>Streak rose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Feldspar</a:t>
            </a:r>
            <a:endParaRPr lang="en-US" dirty="0"/>
          </a:p>
        </p:txBody>
      </p:sp>
      <p:pic>
        <p:nvPicPr>
          <p:cNvPr id="3" name="Picture 2" descr="images-3.jpg"/>
          <p:cNvPicPr>
            <a:picLocks noChangeAspect="1"/>
          </p:cNvPicPr>
          <p:nvPr/>
        </p:nvPicPr>
        <p:blipFill>
          <a:blip r:embed="rId2"/>
          <a:stretch>
            <a:fillRect/>
          </a:stretch>
        </p:blipFill>
        <p:spPr>
          <a:xfrm>
            <a:off x="3200400" y="1301750"/>
            <a:ext cx="2895541" cy="2584450"/>
          </a:xfrm>
          <a:prstGeom prst="rect">
            <a:avLst/>
          </a:prstGeom>
        </p:spPr>
      </p:pic>
      <p:sp>
        <p:nvSpPr>
          <p:cNvPr id="4" name="TextBox 3"/>
          <p:cNvSpPr txBox="1"/>
          <p:nvPr/>
        </p:nvSpPr>
        <p:spPr>
          <a:xfrm>
            <a:off x="3657600" y="4191000"/>
            <a:ext cx="2146742" cy="2308324"/>
          </a:xfrm>
          <a:prstGeom prst="rect">
            <a:avLst/>
          </a:prstGeom>
          <a:noFill/>
        </p:spPr>
        <p:txBody>
          <a:bodyPr wrap="none" rtlCol="0">
            <a:spAutoFit/>
          </a:bodyPr>
          <a:lstStyle/>
          <a:p>
            <a:r>
              <a:rPr lang="en-US" dirty="0" err="1" smtClean="0"/>
              <a:t>Mohs</a:t>
            </a:r>
            <a:r>
              <a:rPr lang="en-US" dirty="0" smtClean="0"/>
              <a:t> 6</a:t>
            </a:r>
          </a:p>
          <a:p>
            <a:r>
              <a:rPr lang="en-US" dirty="0" smtClean="0"/>
              <a:t>Cleavage 2 plains flat</a:t>
            </a:r>
          </a:p>
          <a:p>
            <a:r>
              <a:rPr lang="en-US" dirty="0" smtClean="0"/>
              <a:t>Fracture brittle</a:t>
            </a:r>
          </a:p>
          <a:p>
            <a:r>
              <a:rPr lang="en-US" dirty="0" smtClean="0"/>
              <a:t>Color Milky white</a:t>
            </a:r>
          </a:p>
          <a:p>
            <a:r>
              <a:rPr lang="en-US" dirty="0" smtClean="0"/>
              <a:t>Somewhat pink</a:t>
            </a:r>
          </a:p>
          <a:p>
            <a:r>
              <a:rPr lang="en-US" dirty="0" err="1" smtClean="0"/>
              <a:t>Nonreact</a:t>
            </a:r>
            <a:endParaRPr lang="en-US" dirty="0" smtClean="0"/>
          </a:p>
          <a:p>
            <a:r>
              <a:rPr lang="en-US" dirty="0" smtClean="0"/>
              <a:t>Coarse Grain</a:t>
            </a:r>
          </a:p>
          <a:p>
            <a:r>
              <a:rPr lang="en-US" dirty="0" smtClean="0"/>
              <a:t>Streak White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Fluorite</a:t>
            </a:r>
            <a:endParaRPr lang="en-US" dirty="0"/>
          </a:p>
        </p:txBody>
      </p:sp>
      <p:pic>
        <p:nvPicPr>
          <p:cNvPr id="3" name="Picture 2" descr="images-4.jpg"/>
          <p:cNvPicPr>
            <a:picLocks noChangeAspect="1"/>
          </p:cNvPicPr>
          <p:nvPr/>
        </p:nvPicPr>
        <p:blipFill>
          <a:blip r:embed="rId2"/>
          <a:stretch>
            <a:fillRect/>
          </a:stretch>
        </p:blipFill>
        <p:spPr>
          <a:xfrm>
            <a:off x="3352800" y="1417638"/>
            <a:ext cx="2639014" cy="1984375"/>
          </a:xfrm>
          <a:prstGeom prst="rect">
            <a:avLst/>
          </a:prstGeom>
        </p:spPr>
      </p:pic>
      <p:sp>
        <p:nvSpPr>
          <p:cNvPr id="4" name="TextBox 3"/>
          <p:cNvSpPr txBox="1"/>
          <p:nvPr/>
        </p:nvSpPr>
        <p:spPr>
          <a:xfrm>
            <a:off x="3657600" y="3886200"/>
            <a:ext cx="2112252" cy="2031325"/>
          </a:xfrm>
          <a:prstGeom prst="rect">
            <a:avLst/>
          </a:prstGeom>
          <a:noFill/>
        </p:spPr>
        <p:txBody>
          <a:bodyPr wrap="none" rtlCol="0">
            <a:spAutoFit/>
          </a:bodyPr>
          <a:lstStyle/>
          <a:p>
            <a:r>
              <a:rPr lang="en-US" dirty="0" err="1" smtClean="0"/>
              <a:t>Mohs</a:t>
            </a:r>
            <a:r>
              <a:rPr lang="en-US" dirty="0" smtClean="0"/>
              <a:t> 6</a:t>
            </a:r>
          </a:p>
          <a:p>
            <a:r>
              <a:rPr lang="en-US" dirty="0" smtClean="0"/>
              <a:t>Mineral</a:t>
            </a:r>
          </a:p>
          <a:p>
            <a:r>
              <a:rPr lang="en-US" dirty="0" smtClean="0"/>
              <a:t>Cleavage perfect</a:t>
            </a:r>
          </a:p>
          <a:p>
            <a:r>
              <a:rPr lang="en-US" dirty="0" smtClean="0"/>
              <a:t>Fracture uneven</a:t>
            </a:r>
          </a:p>
          <a:p>
            <a:r>
              <a:rPr lang="en-US" dirty="0" smtClean="0"/>
              <a:t>Color many different</a:t>
            </a:r>
          </a:p>
          <a:p>
            <a:r>
              <a:rPr lang="en-US" dirty="0" err="1" smtClean="0"/>
              <a:t>Nonreact</a:t>
            </a:r>
            <a:endParaRPr lang="en-US" dirty="0" smtClean="0"/>
          </a:p>
          <a:p>
            <a:r>
              <a:rPr lang="en-US" dirty="0" smtClean="0"/>
              <a:t>Streak white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to="" calcmode="lin" valueType="num">
                                      <p:cBhvr>
                                        <p:cTn id="1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TotalTime>
  <Words>888</Words>
  <Application>Microsoft Macintosh PowerPoint</Application>
  <PresentationFormat>On-screen Show (4:3)</PresentationFormat>
  <Paragraphs>246</Paragraphs>
  <Slides>47</Slides>
  <Notes>0</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Office Theme</vt:lpstr>
      <vt:lpstr>Apatite</vt:lpstr>
      <vt:lpstr>Basalt</vt:lpstr>
      <vt:lpstr>Biotite</vt:lpstr>
      <vt:lpstr>Bituminous Coal</vt:lpstr>
      <vt:lpstr>Calcite</vt:lpstr>
      <vt:lpstr>Conglomerate</vt:lpstr>
      <vt:lpstr>Copper</vt:lpstr>
      <vt:lpstr>Feldspar</vt:lpstr>
      <vt:lpstr>Fluorite</vt:lpstr>
      <vt:lpstr>Galena</vt:lpstr>
      <vt:lpstr>Garnet Schist</vt:lpstr>
      <vt:lpstr>Gneiss</vt:lpstr>
      <vt:lpstr>Granite</vt:lpstr>
      <vt:lpstr>Graphite</vt:lpstr>
      <vt:lpstr>Gypsum</vt:lpstr>
      <vt:lpstr>Halite</vt:lpstr>
      <vt:lpstr>Hematite</vt:lpstr>
      <vt:lpstr>Kaolinite</vt:lpstr>
      <vt:lpstr>Limestone</vt:lpstr>
      <vt:lpstr>Marble</vt:lpstr>
      <vt:lpstr>Mica</vt:lpstr>
      <vt:lpstr>Obsidian</vt:lpstr>
      <vt:lpstr>Pumice</vt:lpstr>
      <vt:lpstr>Pyrite</vt:lpstr>
      <vt:lpstr>Quartz</vt:lpstr>
      <vt:lpstr>Quartzite</vt:lpstr>
      <vt:lpstr>Red Sandstone</vt:lpstr>
      <vt:lpstr>Schist</vt:lpstr>
      <vt:lpstr>Scoria</vt:lpstr>
      <vt:lpstr>Shale</vt:lpstr>
      <vt:lpstr>Slate</vt:lpstr>
      <vt:lpstr>Talus Slope</vt:lpstr>
      <vt:lpstr>Geyser</vt:lpstr>
      <vt:lpstr>Geyser</vt:lpstr>
      <vt:lpstr>Anticline</vt:lpstr>
      <vt:lpstr>Tectonic</vt:lpstr>
      <vt:lpstr>Glaciers</vt:lpstr>
      <vt:lpstr>Volcanoes</vt:lpstr>
      <vt:lpstr>Loess</vt:lpstr>
      <vt:lpstr>Island</vt:lpstr>
      <vt:lpstr>Peninsula</vt:lpstr>
      <vt:lpstr>Plains</vt:lpstr>
      <vt:lpstr>Plateaus</vt:lpstr>
      <vt:lpstr>Valleys</vt:lpstr>
      <vt:lpstr>Plates </vt:lpstr>
      <vt:lpstr>Deserts</vt:lpstr>
      <vt:lpstr>Canyon</vt:lpstr>
    </vt:vector>
  </TitlesOfParts>
  <Company>St. Raphael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Apatite</dc:title>
  <dc:creator>Roger Brooks</dc:creator>
  <cp:lastModifiedBy>Michelle Wise</cp:lastModifiedBy>
  <cp:revision>26</cp:revision>
  <dcterms:created xsi:type="dcterms:W3CDTF">2010-03-19T01:12:17Z</dcterms:created>
  <dcterms:modified xsi:type="dcterms:W3CDTF">2010-03-19T01:14:16Z</dcterms:modified>
</cp:coreProperties>
</file>